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chart2.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388" r:id="rId2"/>
    <p:sldId id="385" r:id="rId3"/>
    <p:sldId id="390" r:id="rId4"/>
    <p:sldId id="359" r:id="rId5"/>
    <p:sldId id="360" r:id="rId6"/>
    <p:sldId id="419" r:id="rId7"/>
    <p:sldId id="420" r:id="rId8"/>
    <p:sldId id="276" r:id="rId9"/>
    <p:sldId id="287" r:id="rId10"/>
    <p:sldId id="389" r:id="rId11"/>
    <p:sldId id="286" r:id="rId12"/>
    <p:sldId id="421" r:id="rId13"/>
    <p:sldId id="391" r:id="rId14"/>
    <p:sldId id="292" r:id="rId15"/>
    <p:sldId id="439" r:id="rId16"/>
    <p:sldId id="285" r:id="rId17"/>
    <p:sldId id="440" r:id="rId18"/>
    <p:sldId id="413" r:id="rId19"/>
    <p:sldId id="417" r:id="rId20"/>
    <p:sldId id="264" r:id="rId21"/>
    <p:sldId id="393" r:id="rId22"/>
    <p:sldId id="414" r:id="rId23"/>
    <p:sldId id="394" r:id="rId24"/>
    <p:sldId id="395" r:id="rId25"/>
    <p:sldId id="268" r:id="rId26"/>
    <p:sldId id="392" r:id="rId27"/>
    <p:sldId id="441" r:id="rId28"/>
    <p:sldId id="471" r:id="rId29"/>
    <p:sldId id="463" r:id="rId30"/>
    <p:sldId id="455" r:id="rId31"/>
    <p:sldId id="398" r:id="rId32"/>
    <p:sldId id="397" r:id="rId33"/>
    <p:sldId id="415" r:id="rId34"/>
    <p:sldId id="416"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1A8"/>
    <a:srgbClr val="1E9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FAFA9-54F2-4F53-AF50-B3724B4FBF37}" v="25" dt="2024-03-13T08:11:15.5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665"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in Myint Khine" userId="8456df40af01a0a8" providerId="LiveId" clId="{1CCFAFA9-54F2-4F53-AF50-B3724B4FBF37}"/>
    <pc:docChg chg="undo custSel addSld delSld modSld sldOrd">
      <pc:chgData name="Thein Myint Khine" userId="8456df40af01a0a8" providerId="LiveId" clId="{1CCFAFA9-54F2-4F53-AF50-B3724B4FBF37}" dt="2024-03-13T16:54:09.253" v="1882" actId="47"/>
      <pc:docMkLst>
        <pc:docMk/>
      </pc:docMkLst>
      <pc:sldChg chg="modSp add mod ord">
        <pc:chgData name="Thein Myint Khine" userId="8456df40af01a0a8" providerId="LiveId" clId="{1CCFAFA9-54F2-4F53-AF50-B3724B4FBF37}" dt="2024-03-11T07:58:00.946" v="602" actId="20577"/>
        <pc:sldMkLst>
          <pc:docMk/>
          <pc:sldMk cId="3327440930" sldId="264"/>
        </pc:sldMkLst>
        <pc:spChg chg="mod">
          <ac:chgData name="Thein Myint Khine" userId="8456df40af01a0a8" providerId="LiveId" clId="{1CCFAFA9-54F2-4F53-AF50-B3724B4FBF37}" dt="2024-03-11T07:58:00.946" v="602" actId="20577"/>
          <ac:spMkLst>
            <pc:docMk/>
            <pc:sldMk cId="3327440930" sldId="264"/>
            <ac:spMk id="2" creationId="{655D71FD-F2CF-FCFB-5CD0-D2FFDFCA43E7}"/>
          </ac:spMkLst>
        </pc:spChg>
      </pc:sldChg>
      <pc:sldChg chg="modSp add mod">
        <pc:chgData name="Thein Myint Khine" userId="8456df40af01a0a8" providerId="LiveId" clId="{1CCFAFA9-54F2-4F53-AF50-B3724B4FBF37}" dt="2024-03-12T08:36:47.593" v="1034" actId="20577"/>
        <pc:sldMkLst>
          <pc:docMk/>
          <pc:sldMk cId="1786962058" sldId="268"/>
        </pc:sldMkLst>
        <pc:spChg chg="mod">
          <ac:chgData name="Thein Myint Khine" userId="8456df40af01a0a8" providerId="LiveId" clId="{1CCFAFA9-54F2-4F53-AF50-B3724B4FBF37}" dt="2024-03-12T08:36:47.593" v="1034" actId="20577"/>
          <ac:spMkLst>
            <pc:docMk/>
            <pc:sldMk cId="1786962058" sldId="268"/>
            <ac:spMk id="6" creationId="{B206D1F5-AEC1-4A05-03D3-8BD7B4AFC611}"/>
          </ac:spMkLst>
        </pc:spChg>
      </pc:sldChg>
      <pc:sldChg chg="modSp mod">
        <pc:chgData name="Thein Myint Khine" userId="8456df40af01a0a8" providerId="LiveId" clId="{1CCFAFA9-54F2-4F53-AF50-B3724B4FBF37}" dt="2024-03-13T16:52:35.524" v="1854" actId="20577"/>
        <pc:sldMkLst>
          <pc:docMk/>
          <pc:sldMk cId="1991652362" sldId="276"/>
        </pc:sldMkLst>
        <pc:graphicFrameChg chg="mod modGraphic">
          <ac:chgData name="Thein Myint Khine" userId="8456df40af01a0a8" providerId="LiveId" clId="{1CCFAFA9-54F2-4F53-AF50-B3724B4FBF37}" dt="2024-03-13T16:52:35.524" v="1854" actId="20577"/>
          <ac:graphicFrameMkLst>
            <pc:docMk/>
            <pc:sldMk cId="1991652362" sldId="276"/>
            <ac:graphicFrameMk id="7" creationId="{02374C65-4437-3136-8B50-E52CEC67B555}"/>
          </ac:graphicFrameMkLst>
        </pc:graphicFrameChg>
      </pc:sldChg>
      <pc:sldChg chg="del">
        <pc:chgData name="Thein Myint Khine" userId="8456df40af01a0a8" providerId="LiveId" clId="{1CCFAFA9-54F2-4F53-AF50-B3724B4FBF37}" dt="2024-03-11T06:31:24.293" v="408" actId="47"/>
        <pc:sldMkLst>
          <pc:docMk/>
          <pc:sldMk cId="2101789186" sldId="281"/>
        </pc:sldMkLst>
      </pc:sldChg>
      <pc:sldChg chg="del">
        <pc:chgData name="Thein Myint Khine" userId="8456df40af01a0a8" providerId="LiveId" clId="{1CCFAFA9-54F2-4F53-AF50-B3724B4FBF37}" dt="2024-03-11T06:34:27.044" v="410" actId="47"/>
        <pc:sldMkLst>
          <pc:docMk/>
          <pc:sldMk cId="1435114107" sldId="282"/>
        </pc:sldMkLst>
      </pc:sldChg>
      <pc:sldChg chg="modSp mod">
        <pc:chgData name="Thein Myint Khine" userId="8456df40af01a0a8" providerId="LiveId" clId="{1CCFAFA9-54F2-4F53-AF50-B3724B4FBF37}" dt="2024-03-12T08:02:53.260" v="823" actId="20577"/>
        <pc:sldMkLst>
          <pc:docMk/>
          <pc:sldMk cId="262064044" sldId="285"/>
        </pc:sldMkLst>
        <pc:spChg chg="mod">
          <ac:chgData name="Thein Myint Khine" userId="8456df40af01a0a8" providerId="LiveId" clId="{1CCFAFA9-54F2-4F53-AF50-B3724B4FBF37}" dt="2024-03-12T08:02:53.260" v="823" actId="20577"/>
          <ac:spMkLst>
            <pc:docMk/>
            <pc:sldMk cId="262064044" sldId="285"/>
            <ac:spMk id="3" creationId="{7AA94BE4-A06F-41A7-BE52-CFEC7C494B3E}"/>
          </ac:spMkLst>
        </pc:spChg>
      </pc:sldChg>
      <pc:sldChg chg="addSp delSp modSp add mod ord">
        <pc:chgData name="Thein Myint Khine" userId="8456df40af01a0a8" providerId="LiveId" clId="{1CCFAFA9-54F2-4F53-AF50-B3724B4FBF37}" dt="2024-03-12T07:52:37.410" v="693" actId="478"/>
        <pc:sldMkLst>
          <pc:docMk/>
          <pc:sldMk cId="2184259866" sldId="286"/>
        </pc:sldMkLst>
        <pc:spChg chg="add del mod">
          <ac:chgData name="Thein Myint Khine" userId="8456df40af01a0a8" providerId="LiveId" clId="{1CCFAFA9-54F2-4F53-AF50-B3724B4FBF37}" dt="2024-03-12T07:52:37.410" v="693" actId="478"/>
          <ac:spMkLst>
            <pc:docMk/>
            <pc:sldMk cId="2184259866" sldId="286"/>
            <ac:spMk id="6" creationId="{AA6DAF63-BCA5-8928-71C8-D0635653754B}"/>
          </ac:spMkLst>
        </pc:spChg>
      </pc:sldChg>
      <pc:sldChg chg="addSp modSp add mod ord">
        <pc:chgData name="Thein Myint Khine" userId="8456df40af01a0a8" providerId="LiveId" clId="{1CCFAFA9-54F2-4F53-AF50-B3724B4FBF37}" dt="2024-03-12T07:51:57.235" v="669" actId="1038"/>
        <pc:sldMkLst>
          <pc:docMk/>
          <pc:sldMk cId="461483445" sldId="287"/>
        </pc:sldMkLst>
        <pc:spChg chg="add mod">
          <ac:chgData name="Thein Myint Khine" userId="8456df40af01a0a8" providerId="LiveId" clId="{1CCFAFA9-54F2-4F53-AF50-B3724B4FBF37}" dt="2024-03-12T07:51:17.297" v="643"/>
          <ac:spMkLst>
            <pc:docMk/>
            <pc:sldMk cId="461483445" sldId="287"/>
            <ac:spMk id="4" creationId="{E5B23E14-D768-B13E-82F2-B247F5A10A06}"/>
          </ac:spMkLst>
        </pc:spChg>
        <pc:spChg chg="mod">
          <ac:chgData name="Thein Myint Khine" userId="8456df40af01a0a8" providerId="LiveId" clId="{1CCFAFA9-54F2-4F53-AF50-B3724B4FBF37}" dt="2024-03-12T07:51:57.235" v="669" actId="1038"/>
          <ac:spMkLst>
            <pc:docMk/>
            <pc:sldMk cId="461483445" sldId="287"/>
            <ac:spMk id="43" creationId="{704A54BB-7472-6466-2DBF-BE5A4CFC0A6C}"/>
          </ac:spMkLst>
        </pc:spChg>
      </pc:sldChg>
      <pc:sldChg chg="add ord">
        <pc:chgData name="Thein Myint Khine" userId="8456df40af01a0a8" providerId="LiveId" clId="{1CCFAFA9-54F2-4F53-AF50-B3724B4FBF37}" dt="2024-03-11T07:27:59.437" v="435"/>
        <pc:sldMkLst>
          <pc:docMk/>
          <pc:sldMk cId="498594891" sldId="292"/>
        </pc:sldMkLst>
      </pc:sldChg>
      <pc:sldChg chg="modSp add del mod ord">
        <pc:chgData name="Thein Myint Khine" userId="8456df40af01a0a8" providerId="LiveId" clId="{1CCFAFA9-54F2-4F53-AF50-B3724B4FBF37}" dt="2024-03-12T06:10:10.855" v="638" actId="2696"/>
        <pc:sldMkLst>
          <pc:docMk/>
          <pc:sldMk cId="3737632148" sldId="293"/>
        </pc:sldMkLst>
        <pc:spChg chg="mod">
          <ac:chgData name="Thein Myint Khine" userId="8456df40af01a0a8" providerId="LiveId" clId="{1CCFAFA9-54F2-4F53-AF50-B3724B4FBF37}" dt="2024-03-11T08:20:35.317" v="630" actId="1076"/>
          <ac:spMkLst>
            <pc:docMk/>
            <pc:sldMk cId="3737632148" sldId="293"/>
            <ac:spMk id="10" creationId="{5C4CF322-8D74-94B3-463A-78FA58F63877}"/>
          </ac:spMkLst>
        </pc:spChg>
        <pc:spChg chg="mod">
          <ac:chgData name="Thein Myint Khine" userId="8456df40af01a0a8" providerId="LiveId" clId="{1CCFAFA9-54F2-4F53-AF50-B3724B4FBF37}" dt="2024-03-11T08:20:35.752" v="631" actId="1076"/>
          <ac:spMkLst>
            <pc:docMk/>
            <pc:sldMk cId="3737632148" sldId="293"/>
            <ac:spMk id="12" creationId="{8B41EEE4-747C-5ED3-60B3-64B94BC8483D}"/>
          </ac:spMkLst>
        </pc:spChg>
      </pc:sldChg>
      <pc:sldChg chg="addSp modSp del mod">
        <pc:chgData name="Thein Myint Khine" userId="8456df40af01a0a8" providerId="LiveId" clId="{1CCFAFA9-54F2-4F53-AF50-B3724B4FBF37}" dt="2024-03-13T08:11:15.540" v="1822" actId="47"/>
        <pc:sldMkLst>
          <pc:docMk/>
          <pc:sldMk cId="746296486" sldId="375"/>
        </pc:sldMkLst>
        <pc:spChg chg="add mod">
          <ac:chgData name="Thein Myint Khine" userId="8456df40af01a0a8" providerId="LiveId" clId="{1CCFAFA9-54F2-4F53-AF50-B3724B4FBF37}" dt="2024-03-11T06:30:52.522" v="406" actId="207"/>
          <ac:spMkLst>
            <pc:docMk/>
            <pc:sldMk cId="746296486" sldId="375"/>
            <ac:spMk id="4" creationId="{F7D33C0A-C037-41A0-0B0C-90AF65DFF66C}"/>
          </ac:spMkLst>
        </pc:spChg>
        <pc:graphicFrameChg chg="mod modGraphic">
          <ac:chgData name="Thein Myint Khine" userId="8456df40af01a0a8" providerId="LiveId" clId="{1CCFAFA9-54F2-4F53-AF50-B3724B4FBF37}" dt="2024-03-11T06:29:26.056" v="311" actId="207"/>
          <ac:graphicFrameMkLst>
            <pc:docMk/>
            <pc:sldMk cId="746296486" sldId="375"/>
            <ac:graphicFrameMk id="7" creationId="{00000000-0000-0000-0000-000000000000}"/>
          </ac:graphicFrameMkLst>
        </pc:graphicFrameChg>
      </pc:sldChg>
      <pc:sldChg chg="modSp mod">
        <pc:chgData name="Thein Myint Khine" userId="8456df40af01a0a8" providerId="LiveId" clId="{1CCFAFA9-54F2-4F53-AF50-B3724B4FBF37}" dt="2024-03-11T04:19:40.434" v="36" actId="20577"/>
        <pc:sldMkLst>
          <pc:docMk/>
          <pc:sldMk cId="2220923521" sldId="385"/>
        </pc:sldMkLst>
        <pc:spChg chg="mod">
          <ac:chgData name="Thein Myint Khine" userId="8456df40af01a0a8" providerId="LiveId" clId="{1CCFAFA9-54F2-4F53-AF50-B3724B4FBF37}" dt="2024-03-11T04:19:40.434" v="36" actId="20577"/>
          <ac:spMkLst>
            <pc:docMk/>
            <pc:sldMk cId="2220923521" sldId="385"/>
            <ac:spMk id="7" creationId="{00000000-0000-0000-0000-000000000000}"/>
          </ac:spMkLst>
        </pc:spChg>
      </pc:sldChg>
      <pc:sldChg chg="modSp mod">
        <pc:chgData name="Thein Myint Khine" userId="8456df40af01a0a8" providerId="LiveId" clId="{1CCFAFA9-54F2-4F53-AF50-B3724B4FBF37}" dt="2024-03-12T07:48:59.421" v="640" actId="20577"/>
        <pc:sldMkLst>
          <pc:docMk/>
          <pc:sldMk cId="1638173980" sldId="389"/>
        </pc:sldMkLst>
        <pc:spChg chg="mod">
          <ac:chgData name="Thein Myint Khine" userId="8456df40af01a0a8" providerId="LiveId" clId="{1CCFAFA9-54F2-4F53-AF50-B3724B4FBF37}" dt="2024-03-12T07:48:59.421" v="640" actId="20577"/>
          <ac:spMkLst>
            <pc:docMk/>
            <pc:sldMk cId="1638173980" sldId="389"/>
            <ac:spMk id="9" creationId="{EA2F5093-93E5-D173-738A-EF562BF20FE5}"/>
          </ac:spMkLst>
        </pc:spChg>
      </pc:sldChg>
      <pc:sldChg chg="modSp mod">
        <pc:chgData name="Thein Myint Khine" userId="8456df40af01a0a8" providerId="LiveId" clId="{1CCFAFA9-54F2-4F53-AF50-B3724B4FBF37}" dt="2024-03-11T08:18:43.453" v="620" actId="20577"/>
        <pc:sldMkLst>
          <pc:docMk/>
          <pc:sldMk cId="1964444789" sldId="391"/>
        </pc:sldMkLst>
        <pc:spChg chg="mod">
          <ac:chgData name="Thein Myint Khine" userId="8456df40af01a0a8" providerId="LiveId" clId="{1CCFAFA9-54F2-4F53-AF50-B3724B4FBF37}" dt="2024-03-11T08:18:43.453" v="620" actId="20577"/>
          <ac:spMkLst>
            <pc:docMk/>
            <pc:sldMk cId="1964444789" sldId="391"/>
            <ac:spMk id="7" creationId="{00000000-0000-0000-0000-000000000000}"/>
          </ac:spMkLst>
        </pc:spChg>
      </pc:sldChg>
      <pc:sldChg chg="modSp mod">
        <pc:chgData name="Thein Myint Khine" userId="8456df40af01a0a8" providerId="LiveId" clId="{1CCFAFA9-54F2-4F53-AF50-B3724B4FBF37}" dt="2024-03-12T08:36:11.220" v="1012" actId="20577"/>
        <pc:sldMkLst>
          <pc:docMk/>
          <pc:sldMk cId="930935463" sldId="392"/>
        </pc:sldMkLst>
        <pc:spChg chg="mod">
          <ac:chgData name="Thein Myint Khine" userId="8456df40af01a0a8" providerId="LiveId" clId="{1CCFAFA9-54F2-4F53-AF50-B3724B4FBF37}" dt="2024-03-12T08:36:11.220" v="1012" actId="20577"/>
          <ac:spMkLst>
            <pc:docMk/>
            <pc:sldMk cId="930935463" sldId="392"/>
            <ac:spMk id="3" creationId="{7AA94BE4-A06F-41A7-BE52-CFEC7C494B3E}"/>
          </ac:spMkLst>
        </pc:spChg>
      </pc:sldChg>
      <pc:sldChg chg="modSp mod">
        <pc:chgData name="Thein Myint Khine" userId="8456df40af01a0a8" providerId="LiveId" clId="{1CCFAFA9-54F2-4F53-AF50-B3724B4FBF37}" dt="2024-03-11T06:32:07.521" v="409" actId="1076"/>
        <pc:sldMkLst>
          <pc:docMk/>
          <pc:sldMk cId="2762698567" sldId="394"/>
        </pc:sldMkLst>
        <pc:spChg chg="mod">
          <ac:chgData name="Thein Myint Khine" userId="8456df40af01a0a8" providerId="LiveId" clId="{1CCFAFA9-54F2-4F53-AF50-B3724B4FBF37}" dt="2024-03-11T06:32:07.521" v="409" actId="1076"/>
          <ac:spMkLst>
            <pc:docMk/>
            <pc:sldMk cId="2762698567" sldId="394"/>
            <ac:spMk id="8" creationId="{E7EE71FF-1E25-4950-825C-53D485A92579}"/>
          </ac:spMkLst>
        </pc:spChg>
      </pc:sldChg>
      <pc:sldChg chg="modSp mod">
        <pc:chgData name="Thein Myint Khine" userId="8456df40af01a0a8" providerId="LiveId" clId="{1CCFAFA9-54F2-4F53-AF50-B3724B4FBF37}" dt="2024-03-11T07:57:11.170" v="587" actId="20577"/>
        <pc:sldMkLst>
          <pc:docMk/>
          <pc:sldMk cId="2575422897" sldId="398"/>
        </pc:sldMkLst>
        <pc:spChg chg="mod">
          <ac:chgData name="Thein Myint Khine" userId="8456df40af01a0a8" providerId="LiveId" clId="{1CCFAFA9-54F2-4F53-AF50-B3724B4FBF37}" dt="2024-03-11T07:57:11.170" v="587" actId="20577"/>
          <ac:spMkLst>
            <pc:docMk/>
            <pc:sldMk cId="2575422897" sldId="398"/>
            <ac:spMk id="7" creationId="{00000000-0000-0000-0000-000000000000}"/>
          </ac:spMkLst>
        </pc:spChg>
      </pc:sldChg>
      <pc:sldChg chg="del">
        <pc:chgData name="Thein Myint Khine" userId="8456df40af01a0a8" providerId="LiveId" clId="{1CCFAFA9-54F2-4F53-AF50-B3724B4FBF37}" dt="2024-03-11T07:56:55.035" v="570" actId="47"/>
        <pc:sldMkLst>
          <pc:docMk/>
          <pc:sldMk cId="2891990898" sldId="399"/>
        </pc:sldMkLst>
      </pc:sldChg>
      <pc:sldChg chg="del">
        <pc:chgData name="Thein Myint Khine" userId="8456df40af01a0a8" providerId="LiveId" clId="{1CCFAFA9-54F2-4F53-AF50-B3724B4FBF37}" dt="2024-03-11T07:56:55.655" v="571" actId="47"/>
        <pc:sldMkLst>
          <pc:docMk/>
          <pc:sldMk cId="2279685409" sldId="400"/>
        </pc:sldMkLst>
      </pc:sldChg>
      <pc:sldChg chg="addSp delSp modSp del mod">
        <pc:chgData name="Thein Myint Khine" userId="8456df40af01a0a8" providerId="LiveId" clId="{1CCFAFA9-54F2-4F53-AF50-B3724B4FBF37}" dt="2024-03-13T16:54:09.253" v="1882" actId="47"/>
        <pc:sldMkLst>
          <pc:docMk/>
          <pc:sldMk cId="552269945" sldId="406"/>
        </pc:sldMkLst>
        <pc:graphicFrameChg chg="add del mod">
          <ac:chgData name="Thein Myint Khine" userId="8456df40af01a0a8" providerId="LiveId" clId="{1CCFAFA9-54F2-4F53-AF50-B3724B4FBF37}" dt="2024-03-11T07:49:55.852" v="467" actId="478"/>
          <ac:graphicFrameMkLst>
            <pc:docMk/>
            <pc:sldMk cId="552269945" sldId="406"/>
            <ac:graphicFrameMk id="7" creationId="{B77402E8-FC2D-C4AC-7CB8-EE84E17F489A}"/>
          </ac:graphicFrameMkLst>
        </pc:graphicFrameChg>
        <pc:graphicFrameChg chg="add mod">
          <ac:chgData name="Thein Myint Khine" userId="8456df40af01a0a8" providerId="LiveId" clId="{1CCFAFA9-54F2-4F53-AF50-B3724B4FBF37}" dt="2024-03-11T07:53:39.859" v="481" actId="14100"/>
          <ac:graphicFrameMkLst>
            <pc:docMk/>
            <pc:sldMk cId="552269945" sldId="406"/>
            <ac:graphicFrameMk id="11" creationId="{4F41FF56-610F-0BFD-1C84-A1CC76A69E16}"/>
          </ac:graphicFrameMkLst>
        </pc:graphicFrameChg>
        <pc:graphicFrameChg chg="del">
          <ac:chgData name="Thein Myint Khine" userId="8456df40af01a0a8" providerId="LiveId" clId="{1CCFAFA9-54F2-4F53-AF50-B3724B4FBF37}" dt="2024-03-11T07:48:44.879" v="460" actId="478"/>
          <ac:graphicFrameMkLst>
            <pc:docMk/>
            <pc:sldMk cId="552269945" sldId="406"/>
            <ac:graphicFrameMk id="13" creationId="{F7C607CF-00C8-8157-91B2-2CCE9008B6DC}"/>
          </ac:graphicFrameMkLst>
        </pc:graphicFrameChg>
        <pc:graphicFrameChg chg="modGraphic">
          <ac:chgData name="Thein Myint Khine" userId="8456df40af01a0a8" providerId="LiveId" clId="{1CCFAFA9-54F2-4F53-AF50-B3724B4FBF37}" dt="2024-03-11T07:52:44.413" v="477" actId="14734"/>
          <ac:graphicFrameMkLst>
            <pc:docMk/>
            <pc:sldMk cId="552269945" sldId="406"/>
            <ac:graphicFrameMk id="14" creationId="{68BBF193-51F6-C5E3-F131-291F5D29BF43}"/>
          </ac:graphicFrameMkLst>
        </pc:graphicFrameChg>
      </pc:sldChg>
      <pc:sldChg chg="del">
        <pc:chgData name="Thein Myint Khine" userId="8456df40af01a0a8" providerId="LiveId" clId="{1CCFAFA9-54F2-4F53-AF50-B3724B4FBF37}" dt="2024-03-12T07:58:18.291" v="694" actId="47"/>
        <pc:sldMkLst>
          <pc:docMk/>
          <pc:sldMk cId="2828108442" sldId="407"/>
        </pc:sldMkLst>
      </pc:sldChg>
      <pc:sldChg chg="del">
        <pc:chgData name="Thein Myint Khine" userId="8456df40af01a0a8" providerId="LiveId" clId="{1CCFAFA9-54F2-4F53-AF50-B3724B4FBF37}" dt="2024-03-12T07:58:18.684" v="695" actId="47"/>
        <pc:sldMkLst>
          <pc:docMk/>
          <pc:sldMk cId="3803778857" sldId="411"/>
        </pc:sldMkLst>
      </pc:sldChg>
      <pc:sldChg chg="del">
        <pc:chgData name="Thein Myint Khine" userId="8456df40af01a0a8" providerId="LiveId" clId="{1CCFAFA9-54F2-4F53-AF50-B3724B4FBF37}" dt="2024-03-11T06:31:22.343" v="407" actId="47"/>
        <pc:sldMkLst>
          <pc:docMk/>
          <pc:sldMk cId="436026054" sldId="412"/>
        </pc:sldMkLst>
      </pc:sldChg>
      <pc:sldChg chg="modSp mod">
        <pc:chgData name="Thein Myint Khine" userId="8456df40af01a0a8" providerId="LiveId" clId="{1CCFAFA9-54F2-4F53-AF50-B3724B4FBF37}" dt="2024-03-11T06:35:02.940" v="414" actId="20577"/>
        <pc:sldMkLst>
          <pc:docMk/>
          <pc:sldMk cId="3561826536" sldId="415"/>
        </pc:sldMkLst>
        <pc:spChg chg="mod">
          <ac:chgData name="Thein Myint Khine" userId="8456df40af01a0a8" providerId="LiveId" clId="{1CCFAFA9-54F2-4F53-AF50-B3724B4FBF37}" dt="2024-03-11T06:35:02.940" v="414" actId="20577"/>
          <ac:spMkLst>
            <pc:docMk/>
            <pc:sldMk cId="3561826536" sldId="415"/>
            <ac:spMk id="2" creationId="{B6D1A0F0-EE9B-325C-1069-E9877CE4B1AA}"/>
          </ac:spMkLst>
        </pc:spChg>
      </pc:sldChg>
      <pc:sldChg chg="modSp mod">
        <pc:chgData name="Thein Myint Khine" userId="8456df40af01a0a8" providerId="LiveId" clId="{1CCFAFA9-54F2-4F53-AF50-B3724B4FBF37}" dt="2024-03-11T04:30:44.017" v="38" actId="14734"/>
        <pc:sldMkLst>
          <pc:docMk/>
          <pc:sldMk cId="1542008863" sldId="419"/>
        </pc:sldMkLst>
        <pc:graphicFrameChg chg="modGraphic">
          <ac:chgData name="Thein Myint Khine" userId="8456df40af01a0a8" providerId="LiveId" clId="{1CCFAFA9-54F2-4F53-AF50-B3724B4FBF37}" dt="2024-03-11T04:30:44.017" v="38" actId="14734"/>
          <ac:graphicFrameMkLst>
            <pc:docMk/>
            <pc:sldMk cId="1542008863" sldId="419"/>
            <ac:graphicFrameMk id="5" creationId="{33B0277D-4F03-EF85-8423-B4005CBCB84D}"/>
          </ac:graphicFrameMkLst>
        </pc:graphicFrameChg>
      </pc:sldChg>
      <pc:sldChg chg="modSp mod">
        <pc:chgData name="Thein Myint Khine" userId="8456df40af01a0a8" providerId="LiveId" clId="{1CCFAFA9-54F2-4F53-AF50-B3724B4FBF37}" dt="2024-03-11T04:31:39.757" v="48" actId="20577"/>
        <pc:sldMkLst>
          <pc:docMk/>
          <pc:sldMk cId="1096064902" sldId="420"/>
        </pc:sldMkLst>
        <pc:graphicFrameChg chg="modGraphic">
          <ac:chgData name="Thein Myint Khine" userId="8456df40af01a0a8" providerId="LiveId" clId="{1CCFAFA9-54F2-4F53-AF50-B3724B4FBF37}" dt="2024-03-11T04:31:39.757" v="48" actId="20577"/>
          <ac:graphicFrameMkLst>
            <pc:docMk/>
            <pc:sldMk cId="1096064902" sldId="420"/>
            <ac:graphicFrameMk id="5" creationId="{71A73CC6-1081-EE0B-C848-94803ED9E309}"/>
          </ac:graphicFrameMkLst>
        </pc:graphicFrameChg>
      </pc:sldChg>
      <pc:sldChg chg="add ord">
        <pc:chgData name="Thein Myint Khine" userId="8456df40af01a0a8" providerId="LiveId" clId="{1CCFAFA9-54F2-4F53-AF50-B3724B4FBF37}" dt="2024-03-11T08:18:19.331" v="610"/>
        <pc:sldMkLst>
          <pc:docMk/>
          <pc:sldMk cId="2028925558" sldId="421"/>
        </pc:sldMkLst>
      </pc:sldChg>
      <pc:sldChg chg="add del ord">
        <pc:chgData name="Thein Myint Khine" userId="8456df40af01a0a8" providerId="LiveId" clId="{1CCFAFA9-54F2-4F53-AF50-B3724B4FBF37}" dt="2024-03-12T06:10:10.855" v="638" actId="2696"/>
        <pc:sldMkLst>
          <pc:docMk/>
          <pc:sldMk cId="3824123297" sldId="422"/>
        </pc:sldMkLst>
      </pc:sldChg>
      <pc:sldChg chg="add ord">
        <pc:chgData name="Thein Myint Khine" userId="8456df40af01a0a8" providerId="LiveId" clId="{1CCFAFA9-54F2-4F53-AF50-B3724B4FBF37}" dt="2024-03-12T08:01:36.338" v="782"/>
        <pc:sldMkLst>
          <pc:docMk/>
          <pc:sldMk cId="1771884485" sldId="439"/>
        </pc:sldMkLst>
      </pc:sldChg>
      <pc:sldChg chg="addSp delSp modSp add mod">
        <pc:chgData name="Thein Myint Khine" userId="8456df40af01a0a8" providerId="LiveId" clId="{1CCFAFA9-54F2-4F53-AF50-B3724B4FBF37}" dt="2024-03-13T16:53:37.092" v="1881" actId="20577"/>
        <pc:sldMkLst>
          <pc:docMk/>
          <pc:sldMk cId="3270015058" sldId="440"/>
        </pc:sldMkLst>
        <pc:spChg chg="mod">
          <ac:chgData name="Thein Myint Khine" userId="8456df40af01a0a8" providerId="LiveId" clId="{1CCFAFA9-54F2-4F53-AF50-B3724B4FBF37}" dt="2024-03-13T16:53:37.092" v="1881" actId="20577"/>
          <ac:spMkLst>
            <pc:docMk/>
            <pc:sldMk cId="3270015058" sldId="440"/>
            <ac:spMk id="15" creationId="{9044639C-E64A-B07B-49CB-79345EAAA3E4}"/>
          </ac:spMkLst>
        </pc:spChg>
        <pc:inkChg chg="add del">
          <ac:chgData name="Thein Myint Khine" userId="8456df40af01a0a8" providerId="LiveId" clId="{1CCFAFA9-54F2-4F53-AF50-B3724B4FBF37}" dt="2024-03-13T16:53:24.544" v="1856" actId="9405"/>
          <ac:inkMkLst>
            <pc:docMk/>
            <pc:sldMk cId="3270015058" sldId="440"/>
            <ac:inkMk id="2" creationId="{0DC5F7F1-8696-B65A-2BBD-9AC7DAA2E675}"/>
          </ac:inkMkLst>
        </pc:inkChg>
      </pc:sldChg>
      <pc:sldChg chg="addSp delSp modSp add mod">
        <pc:chgData name="Thein Myint Khine" userId="8456df40af01a0a8" providerId="LiveId" clId="{1CCFAFA9-54F2-4F53-AF50-B3724B4FBF37}" dt="2024-03-12T08:51:08.930" v="1782" actId="207"/>
        <pc:sldMkLst>
          <pc:docMk/>
          <pc:sldMk cId="1887276881" sldId="441"/>
        </pc:sldMkLst>
        <pc:spChg chg="mod">
          <ac:chgData name="Thein Myint Khine" userId="8456df40af01a0a8" providerId="LiveId" clId="{1CCFAFA9-54F2-4F53-AF50-B3724B4FBF37}" dt="2024-03-12T08:40:41.095" v="1063" actId="20577"/>
          <ac:spMkLst>
            <pc:docMk/>
            <pc:sldMk cId="1887276881" sldId="441"/>
            <ac:spMk id="2" creationId="{CF0D4540-ECC6-4D4D-9A06-F29B8BBC85D0}"/>
          </ac:spMkLst>
        </pc:spChg>
        <pc:spChg chg="mod">
          <ac:chgData name="Thein Myint Khine" userId="8456df40af01a0a8" providerId="LiveId" clId="{1CCFAFA9-54F2-4F53-AF50-B3724B4FBF37}" dt="2024-03-12T08:48:28.295" v="1511" actId="14100"/>
          <ac:spMkLst>
            <pc:docMk/>
            <pc:sldMk cId="1887276881" sldId="441"/>
            <ac:spMk id="3" creationId="{7AA94BE4-A06F-41A7-BE52-CFEC7C494B3E}"/>
          </ac:spMkLst>
        </pc:spChg>
        <pc:spChg chg="add del">
          <ac:chgData name="Thein Myint Khine" userId="8456df40af01a0a8" providerId="LiveId" clId="{1CCFAFA9-54F2-4F53-AF50-B3724B4FBF37}" dt="2024-03-12T08:48:37.782" v="1513" actId="478"/>
          <ac:spMkLst>
            <pc:docMk/>
            <pc:sldMk cId="1887276881" sldId="441"/>
            <ac:spMk id="7" creationId="{8972BBF1-6502-27AE-2F24-5E8640A501E5}"/>
          </ac:spMkLst>
        </pc:spChg>
        <pc:spChg chg="add mod">
          <ac:chgData name="Thein Myint Khine" userId="8456df40af01a0a8" providerId="LiveId" clId="{1CCFAFA9-54F2-4F53-AF50-B3724B4FBF37}" dt="2024-03-12T08:51:08.930" v="1782" actId="207"/>
          <ac:spMkLst>
            <pc:docMk/>
            <pc:sldMk cId="1887276881" sldId="441"/>
            <ac:spMk id="8" creationId="{4C1B3A68-A748-C075-BC3B-6F31575A7653}"/>
          </ac:spMkLst>
        </pc:spChg>
      </pc:sldChg>
      <pc:sldChg chg="add">
        <pc:chgData name="Thein Myint Khine" userId="8456df40af01a0a8" providerId="LiveId" clId="{1CCFAFA9-54F2-4F53-AF50-B3724B4FBF37}" dt="2024-03-12T09:06:44.017" v="1821"/>
        <pc:sldMkLst>
          <pc:docMk/>
          <pc:sldMk cId="2061399419" sldId="455"/>
        </pc:sldMkLst>
      </pc:sldChg>
      <pc:sldChg chg="add">
        <pc:chgData name="Thein Myint Khine" userId="8456df40af01a0a8" providerId="LiveId" clId="{1CCFAFA9-54F2-4F53-AF50-B3724B4FBF37}" dt="2024-03-12T08:59:52.296" v="1815"/>
        <pc:sldMkLst>
          <pc:docMk/>
          <pc:sldMk cId="1146087967" sldId="463"/>
        </pc:sldMkLst>
      </pc:sldChg>
      <pc:sldChg chg="addSp delSp modSp add del mod">
        <pc:chgData name="Thein Myint Khine" userId="8456df40af01a0a8" providerId="LiveId" clId="{1CCFAFA9-54F2-4F53-AF50-B3724B4FBF37}" dt="2024-03-12T09:01:32.720" v="1820" actId="47"/>
        <pc:sldMkLst>
          <pc:docMk/>
          <pc:sldMk cId="2300019102" sldId="470"/>
        </pc:sldMkLst>
        <pc:spChg chg="del">
          <ac:chgData name="Thein Myint Khine" userId="8456df40af01a0a8" providerId="LiveId" clId="{1CCFAFA9-54F2-4F53-AF50-B3724B4FBF37}" dt="2024-03-12T08:58:59.184" v="1811" actId="478"/>
          <ac:spMkLst>
            <pc:docMk/>
            <pc:sldMk cId="2300019102" sldId="470"/>
            <ac:spMk id="4" creationId="{4B694DEC-BB8A-561A-5A2D-CE37D1586B4F}"/>
          </ac:spMkLst>
        </pc:spChg>
        <pc:spChg chg="add del mod">
          <ac:chgData name="Thein Myint Khine" userId="8456df40af01a0a8" providerId="LiveId" clId="{1CCFAFA9-54F2-4F53-AF50-B3724B4FBF37}" dt="2024-03-12T09:01:09.185" v="1818" actId="478"/>
          <ac:spMkLst>
            <pc:docMk/>
            <pc:sldMk cId="2300019102" sldId="470"/>
            <ac:spMk id="6" creationId="{C2B547DD-F856-9086-2DA9-6E7F257B3DEE}"/>
          </ac:spMkLst>
        </pc:spChg>
        <pc:spChg chg="del">
          <ac:chgData name="Thein Myint Khine" userId="8456df40af01a0a8" providerId="LiveId" clId="{1CCFAFA9-54F2-4F53-AF50-B3724B4FBF37}" dt="2024-03-12T08:59:05.436" v="1814" actId="478"/>
          <ac:spMkLst>
            <pc:docMk/>
            <pc:sldMk cId="2300019102" sldId="470"/>
            <ac:spMk id="8" creationId="{6CAFB9E2-4D23-0568-6CE5-21400984181F}"/>
          </ac:spMkLst>
        </pc:spChg>
        <pc:spChg chg="del">
          <ac:chgData name="Thein Myint Khine" userId="8456df40af01a0a8" providerId="LiveId" clId="{1CCFAFA9-54F2-4F53-AF50-B3724B4FBF37}" dt="2024-03-12T08:58:33.769" v="1808" actId="478"/>
          <ac:spMkLst>
            <pc:docMk/>
            <pc:sldMk cId="2300019102" sldId="470"/>
            <ac:spMk id="9" creationId="{E28EFB4B-1AEC-8F1B-B458-1D5ECEC7E6AC}"/>
          </ac:spMkLst>
        </pc:spChg>
        <pc:spChg chg="add del mod">
          <ac:chgData name="Thein Myint Khine" userId="8456df40af01a0a8" providerId="LiveId" clId="{1CCFAFA9-54F2-4F53-AF50-B3724B4FBF37}" dt="2024-03-12T09:01:09.185" v="1818" actId="478"/>
          <ac:spMkLst>
            <pc:docMk/>
            <pc:sldMk cId="2300019102" sldId="470"/>
            <ac:spMk id="11" creationId="{9FEBF72B-CA14-9D25-4780-98E3E8596CA7}"/>
          </ac:spMkLst>
        </pc:spChg>
        <pc:spChg chg="add del mod">
          <ac:chgData name="Thein Myint Khine" userId="8456df40af01a0a8" providerId="LiveId" clId="{1CCFAFA9-54F2-4F53-AF50-B3724B4FBF37}" dt="2024-03-12T09:01:09.185" v="1818" actId="478"/>
          <ac:spMkLst>
            <pc:docMk/>
            <pc:sldMk cId="2300019102" sldId="470"/>
            <ac:spMk id="16" creationId="{0C9BF7E6-513C-B30B-EAF6-9E8A2CE07F48}"/>
          </ac:spMkLst>
        </pc:spChg>
        <pc:spChg chg="add del mod">
          <ac:chgData name="Thein Myint Khine" userId="8456df40af01a0a8" providerId="LiveId" clId="{1CCFAFA9-54F2-4F53-AF50-B3724B4FBF37}" dt="2024-03-12T09:01:09.185" v="1818" actId="478"/>
          <ac:spMkLst>
            <pc:docMk/>
            <pc:sldMk cId="2300019102" sldId="470"/>
            <ac:spMk id="17" creationId="{E770572F-B1BE-6208-555D-6A2970FD4DBD}"/>
          </ac:spMkLst>
        </pc:spChg>
        <pc:spChg chg="add del mod">
          <ac:chgData name="Thein Myint Khine" userId="8456df40af01a0a8" providerId="LiveId" clId="{1CCFAFA9-54F2-4F53-AF50-B3724B4FBF37}" dt="2024-03-12T09:01:09.185" v="1818" actId="478"/>
          <ac:spMkLst>
            <pc:docMk/>
            <pc:sldMk cId="2300019102" sldId="470"/>
            <ac:spMk id="18" creationId="{40FCD719-92B8-D653-A235-1B1318EFB41F}"/>
          </ac:spMkLst>
        </pc:spChg>
        <pc:spChg chg="add del mod">
          <ac:chgData name="Thein Myint Khine" userId="8456df40af01a0a8" providerId="LiveId" clId="{1CCFAFA9-54F2-4F53-AF50-B3724B4FBF37}" dt="2024-03-12T09:01:09.185" v="1818" actId="478"/>
          <ac:spMkLst>
            <pc:docMk/>
            <pc:sldMk cId="2300019102" sldId="470"/>
            <ac:spMk id="20" creationId="{E541C9FE-6ED6-004C-E536-D3F058F18C10}"/>
          </ac:spMkLst>
        </pc:spChg>
        <pc:spChg chg="add del mod">
          <ac:chgData name="Thein Myint Khine" userId="8456df40af01a0a8" providerId="LiveId" clId="{1CCFAFA9-54F2-4F53-AF50-B3724B4FBF37}" dt="2024-03-12T09:01:09.185" v="1818" actId="478"/>
          <ac:spMkLst>
            <pc:docMk/>
            <pc:sldMk cId="2300019102" sldId="470"/>
            <ac:spMk id="23" creationId="{284279BD-56C3-9172-8901-9B4603D99C12}"/>
          </ac:spMkLst>
        </pc:spChg>
        <pc:spChg chg="add del mod">
          <ac:chgData name="Thein Myint Khine" userId="8456df40af01a0a8" providerId="LiveId" clId="{1CCFAFA9-54F2-4F53-AF50-B3724B4FBF37}" dt="2024-03-12T09:01:09.185" v="1818" actId="478"/>
          <ac:spMkLst>
            <pc:docMk/>
            <pc:sldMk cId="2300019102" sldId="470"/>
            <ac:spMk id="24" creationId="{8C8860B6-4997-26AC-F398-1CCD7F7728AD}"/>
          </ac:spMkLst>
        </pc:spChg>
        <pc:spChg chg="mod">
          <ac:chgData name="Thein Myint Khine" userId="8456df40af01a0a8" providerId="LiveId" clId="{1CCFAFA9-54F2-4F53-AF50-B3724B4FBF37}" dt="2024-03-12T08:58:26.188" v="1806" actId="20577"/>
          <ac:spMkLst>
            <pc:docMk/>
            <pc:sldMk cId="2300019102" sldId="470"/>
            <ac:spMk id="25" creationId="{53437A70-B1FC-7916-A2C5-F24553354A54}"/>
          </ac:spMkLst>
        </pc:spChg>
        <pc:picChg chg="mod">
          <ac:chgData name="Thein Myint Khine" userId="8456df40af01a0a8" providerId="LiveId" clId="{1CCFAFA9-54F2-4F53-AF50-B3724B4FBF37}" dt="2024-03-12T08:59:02.009" v="1813" actId="1076"/>
          <ac:picMkLst>
            <pc:docMk/>
            <pc:sldMk cId="2300019102" sldId="470"/>
            <ac:picMk id="3" creationId="{8C3ECC93-C11E-6BDC-0B01-1AF5F57F0AEE}"/>
          </ac:picMkLst>
        </pc:picChg>
        <pc:picChg chg="del">
          <ac:chgData name="Thein Myint Khine" userId="8456df40af01a0a8" providerId="LiveId" clId="{1CCFAFA9-54F2-4F53-AF50-B3724B4FBF37}" dt="2024-03-12T08:58:31.789" v="1807" actId="478"/>
          <ac:picMkLst>
            <pc:docMk/>
            <pc:sldMk cId="2300019102" sldId="470"/>
            <ac:picMk id="5" creationId="{34779869-51DC-B6CD-7C2D-D20929E41B1D}"/>
          </ac:picMkLst>
        </pc:picChg>
        <pc:picChg chg="add del mod">
          <ac:chgData name="Thein Myint Khine" userId="8456df40af01a0a8" providerId="LiveId" clId="{1CCFAFA9-54F2-4F53-AF50-B3724B4FBF37}" dt="2024-03-12T09:01:09.185" v="1818" actId="478"/>
          <ac:picMkLst>
            <pc:docMk/>
            <pc:sldMk cId="2300019102" sldId="470"/>
            <ac:picMk id="12" creationId="{75760AE2-B1C3-F3B3-D8CB-DCE4052DDED6}"/>
          </ac:picMkLst>
        </pc:picChg>
        <pc:picChg chg="add del mod">
          <ac:chgData name="Thein Myint Khine" userId="8456df40af01a0a8" providerId="LiveId" clId="{1CCFAFA9-54F2-4F53-AF50-B3724B4FBF37}" dt="2024-03-12T09:01:09.185" v="1818" actId="478"/>
          <ac:picMkLst>
            <pc:docMk/>
            <pc:sldMk cId="2300019102" sldId="470"/>
            <ac:picMk id="13" creationId="{95DA2208-1FEE-6DD0-C15B-C52D6A908114}"/>
          </ac:picMkLst>
        </pc:picChg>
        <pc:picChg chg="add del mod">
          <ac:chgData name="Thein Myint Khine" userId="8456df40af01a0a8" providerId="LiveId" clId="{1CCFAFA9-54F2-4F53-AF50-B3724B4FBF37}" dt="2024-03-12T09:01:09.185" v="1818" actId="478"/>
          <ac:picMkLst>
            <pc:docMk/>
            <pc:sldMk cId="2300019102" sldId="470"/>
            <ac:picMk id="14" creationId="{EB25AF8B-24CC-52CA-A06E-9350D93517EF}"/>
          </ac:picMkLst>
        </pc:picChg>
        <pc:picChg chg="add del mod">
          <ac:chgData name="Thein Myint Khine" userId="8456df40af01a0a8" providerId="LiveId" clId="{1CCFAFA9-54F2-4F53-AF50-B3724B4FBF37}" dt="2024-03-12T09:01:09.185" v="1818" actId="478"/>
          <ac:picMkLst>
            <pc:docMk/>
            <pc:sldMk cId="2300019102" sldId="470"/>
            <ac:picMk id="15" creationId="{0B0C4F64-54FC-3DC0-735B-C2A16A02FB28}"/>
          </ac:picMkLst>
        </pc:picChg>
        <pc:picChg chg="add del mod">
          <ac:chgData name="Thein Myint Khine" userId="8456df40af01a0a8" providerId="LiveId" clId="{1CCFAFA9-54F2-4F53-AF50-B3724B4FBF37}" dt="2024-03-12T09:01:09.185" v="1818" actId="478"/>
          <ac:picMkLst>
            <pc:docMk/>
            <pc:sldMk cId="2300019102" sldId="470"/>
            <ac:picMk id="19" creationId="{E21CFBEA-3D76-57DB-35A4-360A6BC71266}"/>
          </ac:picMkLst>
        </pc:picChg>
        <pc:picChg chg="add del mod">
          <ac:chgData name="Thein Myint Khine" userId="8456df40af01a0a8" providerId="LiveId" clId="{1CCFAFA9-54F2-4F53-AF50-B3724B4FBF37}" dt="2024-03-12T09:01:09.185" v="1818" actId="478"/>
          <ac:picMkLst>
            <pc:docMk/>
            <pc:sldMk cId="2300019102" sldId="470"/>
            <ac:picMk id="21" creationId="{698896B9-9114-C0A1-FEEA-AA073E50A7DF}"/>
          </ac:picMkLst>
        </pc:picChg>
        <pc:picChg chg="add del mod">
          <ac:chgData name="Thein Myint Khine" userId="8456df40af01a0a8" providerId="LiveId" clId="{1CCFAFA9-54F2-4F53-AF50-B3724B4FBF37}" dt="2024-03-12T09:01:09.185" v="1818" actId="478"/>
          <ac:picMkLst>
            <pc:docMk/>
            <pc:sldMk cId="2300019102" sldId="470"/>
            <ac:picMk id="22" creationId="{25C0F118-B016-7B51-5535-DCD1F4D91CE9}"/>
          </ac:picMkLst>
        </pc:picChg>
        <pc:cxnChg chg="add del mod">
          <ac:chgData name="Thein Myint Khine" userId="8456df40af01a0a8" providerId="LiveId" clId="{1CCFAFA9-54F2-4F53-AF50-B3724B4FBF37}" dt="2024-03-12T09:01:09.185" v="1818" actId="478"/>
          <ac:cxnSpMkLst>
            <pc:docMk/>
            <pc:sldMk cId="2300019102" sldId="470"/>
            <ac:cxnSpMk id="10" creationId="{D33D9BBD-EB01-4C41-7F36-1B251024CB15}"/>
          </ac:cxnSpMkLst>
        </pc:cxnChg>
      </pc:sldChg>
      <pc:sldChg chg="add">
        <pc:chgData name="Thein Myint Khine" userId="8456df40af01a0a8" providerId="LiveId" clId="{1CCFAFA9-54F2-4F53-AF50-B3724B4FBF37}" dt="2024-03-12T09:01:30.676" v="1819"/>
        <pc:sldMkLst>
          <pc:docMk/>
          <pc:sldMk cId="2610496426" sldId="47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D:\MMIX\MMNOG\2024\Presentation\susa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MMIX\MMNOG\2024\Presentation\sus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sz="2400"/>
              <a:t>Peering Member (2017-2024)</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'Member Growth'!$B$14</c:f>
              <c:strCache>
                <c:ptCount val="1"/>
                <c:pt idx="0">
                  <c:v>Peering Member</c:v>
                </c:pt>
              </c:strCache>
            </c:strRef>
          </c:tx>
          <c:spPr>
            <a:ln>
              <a:solidFill>
                <a:schemeClr val="accent1">
                  <a:lumMod val="40000"/>
                  <a:lumOff val="60000"/>
                </a:schemeClr>
              </a:solidFill>
            </a:ln>
          </c:spPr>
          <c:invertIfNegative val="0"/>
          <c:cat>
            <c:numRef>
              <c:f>'Member Growth'!$A$16:$A$22</c:f>
              <c:numCache>
                <c:formatCode>General</c:formatCode>
                <c:ptCount val="7"/>
                <c:pt idx="0">
                  <c:v>2018</c:v>
                </c:pt>
                <c:pt idx="1">
                  <c:v>2019</c:v>
                </c:pt>
                <c:pt idx="2">
                  <c:v>2020</c:v>
                </c:pt>
                <c:pt idx="3">
                  <c:v>2021</c:v>
                </c:pt>
                <c:pt idx="4">
                  <c:v>2022</c:v>
                </c:pt>
                <c:pt idx="5">
                  <c:v>2023</c:v>
                </c:pt>
                <c:pt idx="6">
                  <c:v>2024</c:v>
                </c:pt>
              </c:numCache>
            </c:numRef>
          </c:cat>
          <c:val>
            <c:numRef>
              <c:f>'Member Growth'!$B$16:$B$22</c:f>
              <c:numCache>
                <c:formatCode>General</c:formatCode>
                <c:ptCount val="7"/>
                <c:pt idx="0">
                  <c:v>11</c:v>
                </c:pt>
                <c:pt idx="1">
                  <c:v>12</c:v>
                </c:pt>
                <c:pt idx="2">
                  <c:v>13</c:v>
                </c:pt>
                <c:pt idx="3">
                  <c:v>17</c:v>
                </c:pt>
                <c:pt idx="4">
                  <c:v>22</c:v>
                </c:pt>
                <c:pt idx="5">
                  <c:v>26</c:v>
                </c:pt>
                <c:pt idx="6">
                  <c:v>32</c:v>
                </c:pt>
              </c:numCache>
            </c:numRef>
          </c:val>
          <c:extLst>
            <c:ext xmlns:c16="http://schemas.microsoft.com/office/drawing/2014/chart" uri="{C3380CC4-5D6E-409C-BE32-E72D297353CC}">
              <c16:uniqueId val="{00000000-B65B-4421-A21D-7C0936430C40}"/>
            </c:ext>
          </c:extLst>
        </c:ser>
        <c:dLbls>
          <c:showLegendKey val="0"/>
          <c:showVal val="0"/>
          <c:showCatName val="0"/>
          <c:showSerName val="0"/>
          <c:showPercent val="0"/>
          <c:showBubbleSize val="0"/>
        </c:dLbls>
        <c:gapWidth val="150"/>
        <c:shape val="box"/>
        <c:axId val="193509248"/>
        <c:axId val="193510784"/>
        <c:axId val="0"/>
      </c:bar3DChart>
      <c:catAx>
        <c:axId val="193509248"/>
        <c:scaling>
          <c:orientation val="minMax"/>
        </c:scaling>
        <c:delete val="0"/>
        <c:axPos val="b"/>
        <c:numFmt formatCode="General" sourceLinked="1"/>
        <c:majorTickMark val="out"/>
        <c:minorTickMark val="none"/>
        <c:tickLblPos val="nextTo"/>
        <c:txPr>
          <a:bodyPr/>
          <a:lstStyle/>
          <a:p>
            <a:pPr>
              <a:defRPr sz="2000"/>
            </a:pPr>
            <a:endParaRPr lang="en-US"/>
          </a:p>
        </c:txPr>
        <c:crossAx val="193510784"/>
        <c:crosses val="autoZero"/>
        <c:auto val="1"/>
        <c:lblAlgn val="ctr"/>
        <c:lblOffset val="100"/>
        <c:noMultiLvlLbl val="0"/>
      </c:catAx>
      <c:valAx>
        <c:axId val="193510784"/>
        <c:scaling>
          <c:orientation val="minMax"/>
        </c:scaling>
        <c:delete val="0"/>
        <c:axPos val="l"/>
        <c:majorGridlines/>
        <c:numFmt formatCode="General" sourceLinked="1"/>
        <c:majorTickMark val="out"/>
        <c:minorTickMark val="none"/>
        <c:tickLblPos val="nextTo"/>
        <c:txPr>
          <a:bodyPr/>
          <a:lstStyle/>
          <a:p>
            <a:pPr>
              <a:defRPr sz="1800"/>
            </a:pPr>
            <a:endParaRPr lang="en-US"/>
          </a:p>
        </c:txPr>
        <c:crossAx val="193509248"/>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Aggregate Traffic(2017-24)</a:t>
            </a:r>
          </a:p>
        </c:rich>
      </c:tx>
      <c:overlay val="0"/>
    </c:title>
    <c:autoTitleDeleted val="0"/>
    <c:plotArea>
      <c:layout>
        <c:manualLayout>
          <c:layoutTarget val="inner"/>
          <c:xMode val="edge"/>
          <c:yMode val="edge"/>
          <c:x val="3.7358994870863006E-2"/>
          <c:y val="9.1604687845763769E-2"/>
          <c:w val="0.85580323652861212"/>
          <c:h val="0.796010451786345"/>
        </c:manualLayout>
      </c:layout>
      <c:barChart>
        <c:barDir val="col"/>
        <c:grouping val="clustered"/>
        <c:varyColors val="0"/>
        <c:ser>
          <c:idx val="0"/>
          <c:order val="0"/>
          <c:tx>
            <c:strRef>
              <c:f>'Traffic Growth (2017-23) (3)'!$B$1</c:f>
              <c:strCache>
                <c:ptCount val="1"/>
                <c:pt idx="0">
                  <c:v>Aggregate Traffic</c:v>
                </c:pt>
              </c:strCache>
            </c:strRef>
          </c:tx>
          <c:invertIfNegative val="0"/>
          <c:cat>
            <c:strRef>
              <c:f>'Traffic Growth (2017-23) (3)'!$A$3:$A$24</c:f>
              <c:strCache>
                <c:ptCount val="22"/>
                <c:pt idx="0">
                  <c:v>Jan (2017)</c:v>
                </c:pt>
                <c:pt idx="1">
                  <c:v>May (2017)</c:v>
                </c:pt>
                <c:pt idx="2">
                  <c:v>Oct (2017)</c:v>
                </c:pt>
                <c:pt idx="3">
                  <c:v>Jan (2018)</c:v>
                </c:pt>
                <c:pt idx="4">
                  <c:v>May (2018)</c:v>
                </c:pt>
                <c:pt idx="5">
                  <c:v>Oct (2018)</c:v>
                </c:pt>
                <c:pt idx="6">
                  <c:v>Jan (2019)</c:v>
                </c:pt>
                <c:pt idx="7">
                  <c:v>May (2019)</c:v>
                </c:pt>
                <c:pt idx="8">
                  <c:v>Oct (2019)</c:v>
                </c:pt>
                <c:pt idx="9">
                  <c:v>Jan (2020)</c:v>
                </c:pt>
                <c:pt idx="10">
                  <c:v>May (2020)</c:v>
                </c:pt>
                <c:pt idx="11">
                  <c:v>Oct (2020)</c:v>
                </c:pt>
                <c:pt idx="12">
                  <c:v>Jan (2021)</c:v>
                </c:pt>
                <c:pt idx="13">
                  <c:v>May (2021)</c:v>
                </c:pt>
                <c:pt idx="14">
                  <c:v>Oct (2021)</c:v>
                </c:pt>
                <c:pt idx="15">
                  <c:v>Jan (2022)</c:v>
                </c:pt>
                <c:pt idx="16">
                  <c:v>May (2022)</c:v>
                </c:pt>
                <c:pt idx="17">
                  <c:v>Oct (2022)</c:v>
                </c:pt>
                <c:pt idx="18">
                  <c:v>Jan (2023)</c:v>
                </c:pt>
                <c:pt idx="19">
                  <c:v>May (2023)</c:v>
                </c:pt>
                <c:pt idx="20">
                  <c:v>Oct (2023)</c:v>
                </c:pt>
                <c:pt idx="21">
                  <c:v>Jan (2024)</c:v>
                </c:pt>
              </c:strCache>
            </c:strRef>
          </c:cat>
          <c:val>
            <c:numRef>
              <c:f>'Traffic Growth (2017-23) (3)'!$B$3:$B$24</c:f>
              <c:numCache>
                <c:formatCode>General</c:formatCode>
                <c:ptCount val="22"/>
                <c:pt idx="0">
                  <c:v>2.5</c:v>
                </c:pt>
                <c:pt idx="1">
                  <c:v>3</c:v>
                </c:pt>
                <c:pt idx="2">
                  <c:v>4</c:v>
                </c:pt>
                <c:pt idx="3">
                  <c:v>6</c:v>
                </c:pt>
                <c:pt idx="4">
                  <c:v>7</c:v>
                </c:pt>
                <c:pt idx="5">
                  <c:v>8</c:v>
                </c:pt>
                <c:pt idx="6">
                  <c:v>9</c:v>
                </c:pt>
                <c:pt idx="7">
                  <c:v>12</c:v>
                </c:pt>
                <c:pt idx="8">
                  <c:v>15</c:v>
                </c:pt>
                <c:pt idx="9">
                  <c:v>18</c:v>
                </c:pt>
                <c:pt idx="10">
                  <c:v>25</c:v>
                </c:pt>
                <c:pt idx="11">
                  <c:v>28</c:v>
                </c:pt>
                <c:pt idx="12">
                  <c:v>28</c:v>
                </c:pt>
                <c:pt idx="13">
                  <c:v>30</c:v>
                </c:pt>
                <c:pt idx="14">
                  <c:v>35</c:v>
                </c:pt>
                <c:pt idx="15">
                  <c:v>38</c:v>
                </c:pt>
                <c:pt idx="16">
                  <c:v>45</c:v>
                </c:pt>
                <c:pt idx="17">
                  <c:v>80</c:v>
                </c:pt>
                <c:pt idx="18">
                  <c:v>100</c:v>
                </c:pt>
                <c:pt idx="19">
                  <c:v>103</c:v>
                </c:pt>
                <c:pt idx="20">
                  <c:v>130</c:v>
                </c:pt>
                <c:pt idx="21">
                  <c:v>140</c:v>
                </c:pt>
              </c:numCache>
            </c:numRef>
          </c:val>
          <c:extLst>
            <c:ext xmlns:c16="http://schemas.microsoft.com/office/drawing/2014/chart" uri="{C3380CC4-5D6E-409C-BE32-E72D297353CC}">
              <c16:uniqueId val="{00000000-20FB-4915-98EA-7125E35FCB41}"/>
            </c:ext>
          </c:extLst>
        </c:ser>
        <c:dLbls>
          <c:showLegendKey val="0"/>
          <c:showVal val="0"/>
          <c:showCatName val="0"/>
          <c:showSerName val="0"/>
          <c:showPercent val="0"/>
          <c:showBubbleSize val="0"/>
        </c:dLbls>
        <c:gapWidth val="150"/>
        <c:axId val="236346752"/>
        <c:axId val="236348544"/>
      </c:barChart>
      <c:catAx>
        <c:axId val="236346752"/>
        <c:scaling>
          <c:orientation val="minMax"/>
        </c:scaling>
        <c:delete val="0"/>
        <c:axPos val="b"/>
        <c:numFmt formatCode="General" sourceLinked="0"/>
        <c:majorTickMark val="out"/>
        <c:minorTickMark val="none"/>
        <c:tickLblPos val="nextTo"/>
        <c:txPr>
          <a:bodyPr/>
          <a:lstStyle/>
          <a:p>
            <a:pPr>
              <a:defRPr sz="1100"/>
            </a:pPr>
            <a:endParaRPr lang="en-US"/>
          </a:p>
        </c:txPr>
        <c:crossAx val="236348544"/>
        <c:crosses val="autoZero"/>
        <c:auto val="1"/>
        <c:lblAlgn val="ctr"/>
        <c:lblOffset val="100"/>
        <c:noMultiLvlLbl val="0"/>
      </c:catAx>
      <c:valAx>
        <c:axId val="236348544"/>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36346752"/>
        <c:crosses val="autoZero"/>
        <c:crossBetween val="between"/>
      </c:valAx>
    </c:plotArea>
    <c:legend>
      <c:legendPos val="r"/>
      <c:overlay val="0"/>
      <c:txPr>
        <a:bodyPr/>
        <a:lstStyle/>
        <a:p>
          <a:pPr>
            <a:defRPr sz="1050"/>
          </a:pPr>
          <a:endParaRPr lang="en-US"/>
        </a:p>
      </c:txPr>
    </c:legend>
    <c:plotVisOnly val="1"/>
    <c:dispBlanksAs val="gap"/>
    <c:showDLblsOverMax val="0"/>
  </c:chart>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03:16:57.866"/>
    </inkml:context>
    <inkml:brush xml:id="br0">
      <inkml:brushProperty name="width" value="0.05" units="cm"/>
      <inkml:brushProperty name="height" value="0.05" units="cm"/>
      <inkml:brushProperty name="color" value="#5B2D90"/>
    </inkml:brush>
  </inkml:definitions>
  <inkml:trace contextRef="#ctx0" brushRef="#br0">41 0 7258,'0'0'1168,"0"0"-768,0 0-280,0 0-72,-41 0 16,41 0-16,0 0-48,0 0 0,0 0-88,0 0-16,0 0-120,0 0-600,8 0-593,1 0-951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03:16:59.396"/>
    </inkml:context>
    <inkml:brush xml:id="br0">
      <inkml:brushProperty name="width" value="0.05" units="cm"/>
      <inkml:brushProperty name="height" value="0.05" units="cm"/>
      <inkml:brushProperty name="color" value="#5B2D90"/>
    </inkml:brush>
  </inkml:definitions>
  <inkml:trace contextRef="#ctx0" brushRef="#br0">1 1 1816,'0'0'1345,"0"0"-1033,0 0-312,0 0-288,0 0-841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7D168-A603-42B9-9BFD-7FD7752D9DC6}"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8E33A-EF58-462E-9B39-C8847713E2BC}" type="slidenum">
              <a:rPr lang="en-US" smtClean="0"/>
              <a:t>‹#›</a:t>
            </a:fld>
            <a:endParaRPr lang="en-US"/>
          </a:p>
        </p:txBody>
      </p:sp>
    </p:spTree>
    <p:extLst>
      <p:ext uri="{BB962C8B-B14F-4D97-AF65-F5344CB8AC3E}">
        <p14:creationId xmlns:p14="http://schemas.microsoft.com/office/powerpoint/2010/main" val="1586266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4807-DCD9-40B7-8F2D-290F5AC05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212D9B-5783-46C1-B55F-8C3BD4ECAF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765F50-CC66-4474-BD48-5B5720E34799}"/>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54945657-8777-4FD0-AB84-BF90D32B8A27}"/>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B34B0277-0388-400C-AFE2-64812F1593F3}"/>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54310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50E3-1655-404D-B78C-AF2290C100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85C72A-7C7A-4BDE-BA9B-F1D1ADF67E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1DAE4-EC97-4D1A-AEF2-EF045D5D6ABB}"/>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E4DEA8D0-B8EE-4D3E-AF74-7DFECB9FA4A8}"/>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A2256D43-A11C-413F-996C-36846980FA02}"/>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2952316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28119-2237-49AD-8BA5-5A8CCD862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6DE1C-60D1-48F7-A9DF-C84A44BBF3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FF966-D625-4B46-A766-312B43BE3C0E}"/>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A369C25A-92AF-42FD-95E0-EAAAE1394102}"/>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CAAB0E05-121C-4F17-A350-671FB0172035}"/>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2476707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86C9-B4B1-457F-9634-9A57C6496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E9B30-5CF0-4738-ABD3-004C163FC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2D084-3561-4518-8C5F-DFB40DE84B68}"/>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F6A37EDC-62E4-4BCF-B7FD-08364A3CEA9C}"/>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8306C48B-8972-4FAF-9E99-165EBCBB297D}"/>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39342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5A5C-E84A-4646-8366-3C65DC354F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3C240-D3B7-4E33-9430-29782281D3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77864-8880-4D54-90AE-AD6CC56B895E}"/>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25B37346-38C2-4710-9AE7-010CB3388A43}"/>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AE4BB5A9-825F-4D3F-B327-59D89CFF0476}"/>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331882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B998-000B-43E8-8542-8F7FDDD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81E76-3F69-46AE-A510-EFEBBA35F0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D82B8C-622A-49AD-983E-68550202F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F07110-9FDD-49CA-B8DC-9C960AA23F21}"/>
              </a:ext>
            </a:extLst>
          </p:cNvPr>
          <p:cNvSpPr>
            <a:spLocks noGrp="1"/>
          </p:cNvSpPr>
          <p:nvPr>
            <p:ph type="dt" sz="half" idx="10"/>
          </p:nvPr>
        </p:nvSpPr>
        <p:spPr/>
        <p:txBody>
          <a:bodyPr/>
          <a:lstStyle/>
          <a:p>
            <a:r>
              <a:rPr lang="en-US"/>
              <a:t>31-Aug-2022</a:t>
            </a:r>
          </a:p>
        </p:txBody>
      </p:sp>
      <p:sp>
        <p:nvSpPr>
          <p:cNvPr id="6" name="Footer Placeholder 5">
            <a:extLst>
              <a:ext uri="{FF2B5EF4-FFF2-40B4-BE49-F238E27FC236}">
                <a16:creationId xmlns:a16="http://schemas.microsoft.com/office/drawing/2014/main" id="{39F1CD26-4169-498F-901B-0E251ABACDFD}"/>
              </a:ext>
            </a:extLst>
          </p:cNvPr>
          <p:cNvSpPr>
            <a:spLocks noGrp="1"/>
          </p:cNvSpPr>
          <p:nvPr>
            <p:ph type="ftr" sz="quarter" idx="11"/>
          </p:nvPr>
        </p:nvSpPr>
        <p:spPr/>
        <p:txBody>
          <a:bodyPr/>
          <a:lstStyle/>
          <a:p>
            <a:r>
              <a:rPr lang="en-US"/>
              <a:t>MMIX History &amp; Status</a:t>
            </a:r>
          </a:p>
        </p:txBody>
      </p:sp>
      <p:sp>
        <p:nvSpPr>
          <p:cNvPr id="7" name="Slide Number Placeholder 6">
            <a:extLst>
              <a:ext uri="{FF2B5EF4-FFF2-40B4-BE49-F238E27FC236}">
                <a16:creationId xmlns:a16="http://schemas.microsoft.com/office/drawing/2014/main" id="{C6E01D65-0D90-424A-BC5F-394ED25AFC3F}"/>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342150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D5CF-BB1D-475C-95FB-3D5DC769D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996A05-8D95-4751-9250-22C061348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445F9-7C26-4B01-A1AE-2CC19AD22C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CEF21-4CFD-47A3-BE00-A40EC8C1F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9404A-862A-41C2-A850-F0160DB31E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1E9D23-679A-49AE-9DD6-35CF089A23FE}"/>
              </a:ext>
            </a:extLst>
          </p:cNvPr>
          <p:cNvSpPr>
            <a:spLocks noGrp="1"/>
          </p:cNvSpPr>
          <p:nvPr>
            <p:ph type="dt" sz="half" idx="10"/>
          </p:nvPr>
        </p:nvSpPr>
        <p:spPr/>
        <p:txBody>
          <a:bodyPr/>
          <a:lstStyle/>
          <a:p>
            <a:r>
              <a:rPr lang="en-US"/>
              <a:t>31-Aug-2022</a:t>
            </a:r>
          </a:p>
        </p:txBody>
      </p:sp>
      <p:sp>
        <p:nvSpPr>
          <p:cNvPr id="8" name="Footer Placeholder 7">
            <a:extLst>
              <a:ext uri="{FF2B5EF4-FFF2-40B4-BE49-F238E27FC236}">
                <a16:creationId xmlns:a16="http://schemas.microsoft.com/office/drawing/2014/main" id="{42F9671A-2A70-4E72-8C9E-A2E65D6DB418}"/>
              </a:ext>
            </a:extLst>
          </p:cNvPr>
          <p:cNvSpPr>
            <a:spLocks noGrp="1"/>
          </p:cNvSpPr>
          <p:nvPr>
            <p:ph type="ftr" sz="quarter" idx="11"/>
          </p:nvPr>
        </p:nvSpPr>
        <p:spPr/>
        <p:txBody>
          <a:bodyPr/>
          <a:lstStyle/>
          <a:p>
            <a:r>
              <a:rPr lang="en-US"/>
              <a:t>MMIX History &amp; Status</a:t>
            </a:r>
          </a:p>
        </p:txBody>
      </p:sp>
      <p:sp>
        <p:nvSpPr>
          <p:cNvPr id="9" name="Slide Number Placeholder 8">
            <a:extLst>
              <a:ext uri="{FF2B5EF4-FFF2-40B4-BE49-F238E27FC236}">
                <a16:creationId xmlns:a16="http://schemas.microsoft.com/office/drawing/2014/main" id="{7ECBC4FC-8E56-48B9-8CFB-0AB2F478C546}"/>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143096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DC9-3C54-4749-9C4A-59F8B841A3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AA974-3A29-42FA-B18A-EC0C2C70330F}"/>
              </a:ext>
            </a:extLst>
          </p:cNvPr>
          <p:cNvSpPr>
            <a:spLocks noGrp="1"/>
          </p:cNvSpPr>
          <p:nvPr>
            <p:ph type="dt" sz="half" idx="10"/>
          </p:nvPr>
        </p:nvSpPr>
        <p:spPr/>
        <p:txBody>
          <a:bodyPr/>
          <a:lstStyle/>
          <a:p>
            <a:r>
              <a:rPr lang="en-US"/>
              <a:t>31-Aug-2022</a:t>
            </a:r>
          </a:p>
        </p:txBody>
      </p:sp>
      <p:sp>
        <p:nvSpPr>
          <p:cNvPr id="4" name="Footer Placeholder 3">
            <a:extLst>
              <a:ext uri="{FF2B5EF4-FFF2-40B4-BE49-F238E27FC236}">
                <a16:creationId xmlns:a16="http://schemas.microsoft.com/office/drawing/2014/main" id="{C87D2E37-568A-452D-907F-2520CE1370D9}"/>
              </a:ext>
            </a:extLst>
          </p:cNvPr>
          <p:cNvSpPr>
            <a:spLocks noGrp="1"/>
          </p:cNvSpPr>
          <p:nvPr>
            <p:ph type="ftr" sz="quarter" idx="11"/>
          </p:nvPr>
        </p:nvSpPr>
        <p:spPr/>
        <p:txBody>
          <a:bodyPr/>
          <a:lstStyle/>
          <a:p>
            <a:r>
              <a:rPr lang="en-US"/>
              <a:t>MMIX History &amp; Status</a:t>
            </a:r>
          </a:p>
        </p:txBody>
      </p:sp>
      <p:sp>
        <p:nvSpPr>
          <p:cNvPr id="5" name="Slide Number Placeholder 4">
            <a:extLst>
              <a:ext uri="{FF2B5EF4-FFF2-40B4-BE49-F238E27FC236}">
                <a16:creationId xmlns:a16="http://schemas.microsoft.com/office/drawing/2014/main" id="{848892C3-D7D5-457E-9BEF-DDD1310B1991}"/>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209579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EA080-6948-4C25-9255-DB45B1765063}"/>
              </a:ext>
            </a:extLst>
          </p:cNvPr>
          <p:cNvSpPr>
            <a:spLocks noGrp="1"/>
          </p:cNvSpPr>
          <p:nvPr>
            <p:ph type="dt" sz="half" idx="10"/>
          </p:nvPr>
        </p:nvSpPr>
        <p:spPr/>
        <p:txBody>
          <a:bodyPr/>
          <a:lstStyle/>
          <a:p>
            <a:r>
              <a:rPr lang="en-US"/>
              <a:t>31-Aug-2022</a:t>
            </a:r>
          </a:p>
        </p:txBody>
      </p:sp>
      <p:sp>
        <p:nvSpPr>
          <p:cNvPr id="3" name="Footer Placeholder 2">
            <a:extLst>
              <a:ext uri="{FF2B5EF4-FFF2-40B4-BE49-F238E27FC236}">
                <a16:creationId xmlns:a16="http://schemas.microsoft.com/office/drawing/2014/main" id="{DBE7A3AC-44A0-424F-88D0-F62FF5AFFAC2}"/>
              </a:ext>
            </a:extLst>
          </p:cNvPr>
          <p:cNvSpPr>
            <a:spLocks noGrp="1"/>
          </p:cNvSpPr>
          <p:nvPr>
            <p:ph type="ftr" sz="quarter" idx="11"/>
          </p:nvPr>
        </p:nvSpPr>
        <p:spPr/>
        <p:txBody>
          <a:bodyPr/>
          <a:lstStyle/>
          <a:p>
            <a:r>
              <a:rPr lang="en-US"/>
              <a:t>MMIX History &amp; Status</a:t>
            </a:r>
          </a:p>
        </p:txBody>
      </p:sp>
      <p:sp>
        <p:nvSpPr>
          <p:cNvPr id="4" name="Slide Number Placeholder 3">
            <a:extLst>
              <a:ext uri="{FF2B5EF4-FFF2-40B4-BE49-F238E27FC236}">
                <a16:creationId xmlns:a16="http://schemas.microsoft.com/office/drawing/2014/main" id="{8F5BD621-B180-45D5-A3DF-8A9CF09D3017}"/>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180190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B3F5-ED55-4A13-B971-8554E8DAD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3D70A-46EF-4CD0-90D0-246736D578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EFBCCA-A578-414D-9E09-95FC181F0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291FA-04D1-4776-9152-5F0AF03ED268}"/>
              </a:ext>
            </a:extLst>
          </p:cNvPr>
          <p:cNvSpPr>
            <a:spLocks noGrp="1"/>
          </p:cNvSpPr>
          <p:nvPr>
            <p:ph type="dt" sz="half" idx="10"/>
          </p:nvPr>
        </p:nvSpPr>
        <p:spPr/>
        <p:txBody>
          <a:bodyPr/>
          <a:lstStyle/>
          <a:p>
            <a:r>
              <a:rPr lang="en-US"/>
              <a:t>31-Aug-2022</a:t>
            </a:r>
          </a:p>
        </p:txBody>
      </p:sp>
      <p:sp>
        <p:nvSpPr>
          <p:cNvPr id="6" name="Footer Placeholder 5">
            <a:extLst>
              <a:ext uri="{FF2B5EF4-FFF2-40B4-BE49-F238E27FC236}">
                <a16:creationId xmlns:a16="http://schemas.microsoft.com/office/drawing/2014/main" id="{887305F8-65B1-4D50-BE92-2004FFFC5495}"/>
              </a:ext>
            </a:extLst>
          </p:cNvPr>
          <p:cNvSpPr>
            <a:spLocks noGrp="1"/>
          </p:cNvSpPr>
          <p:nvPr>
            <p:ph type="ftr" sz="quarter" idx="11"/>
          </p:nvPr>
        </p:nvSpPr>
        <p:spPr/>
        <p:txBody>
          <a:bodyPr/>
          <a:lstStyle/>
          <a:p>
            <a:r>
              <a:rPr lang="en-US"/>
              <a:t>MMIX History &amp; Status</a:t>
            </a:r>
          </a:p>
        </p:txBody>
      </p:sp>
      <p:sp>
        <p:nvSpPr>
          <p:cNvPr id="7" name="Slide Number Placeholder 6">
            <a:extLst>
              <a:ext uri="{FF2B5EF4-FFF2-40B4-BE49-F238E27FC236}">
                <a16:creationId xmlns:a16="http://schemas.microsoft.com/office/drawing/2014/main" id="{E9D001A6-8DF4-4293-BEAC-CC5D12882787}"/>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384465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9F37-8697-4A60-8116-1EF4C4A96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801423-67AA-409B-A3AA-23B75C2DF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B642A0-66DA-4BC3-B91B-1FCF6D0F5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F25C7-B12B-4496-A48E-9DD71A0E46C7}"/>
              </a:ext>
            </a:extLst>
          </p:cNvPr>
          <p:cNvSpPr>
            <a:spLocks noGrp="1"/>
          </p:cNvSpPr>
          <p:nvPr>
            <p:ph type="dt" sz="half" idx="10"/>
          </p:nvPr>
        </p:nvSpPr>
        <p:spPr/>
        <p:txBody>
          <a:bodyPr/>
          <a:lstStyle/>
          <a:p>
            <a:r>
              <a:rPr lang="en-US"/>
              <a:t>31-Aug-2022</a:t>
            </a:r>
          </a:p>
        </p:txBody>
      </p:sp>
      <p:sp>
        <p:nvSpPr>
          <p:cNvPr id="6" name="Footer Placeholder 5">
            <a:extLst>
              <a:ext uri="{FF2B5EF4-FFF2-40B4-BE49-F238E27FC236}">
                <a16:creationId xmlns:a16="http://schemas.microsoft.com/office/drawing/2014/main" id="{DFE1185F-0CD0-436A-9928-42FC0D37190A}"/>
              </a:ext>
            </a:extLst>
          </p:cNvPr>
          <p:cNvSpPr>
            <a:spLocks noGrp="1"/>
          </p:cNvSpPr>
          <p:nvPr>
            <p:ph type="ftr" sz="quarter" idx="11"/>
          </p:nvPr>
        </p:nvSpPr>
        <p:spPr/>
        <p:txBody>
          <a:bodyPr/>
          <a:lstStyle/>
          <a:p>
            <a:r>
              <a:rPr lang="en-US"/>
              <a:t>MMIX History &amp; Status</a:t>
            </a:r>
          </a:p>
        </p:txBody>
      </p:sp>
      <p:sp>
        <p:nvSpPr>
          <p:cNvPr id="7" name="Slide Number Placeholder 6">
            <a:extLst>
              <a:ext uri="{FF2B5EF4-FFF2-40B4-BE49-F238E27FC236}">
                <a16:creationId xmlns:a16="http://schemas.microsoft.com/office/drawing/2014/main" id="{ACF1E431-119E-421F-8E19-4CBBE6E9F115}"/>
              </a:ext>
            </a:extLst>
          </p:cNvPr>
          <p:cNvSpPr>
            <a:spLocks noGrp="1"/>
          </p:cNvSpPr>
          <p:nvPr>
            <p:ph type="sldNum" sz="quarter" idx="12"/>
          </p:nvPr>
        </p:nvSpPr>
        <p:spPr/>
        <p:txBody>
          <a:bodyPr/>
          <a:lstStyle/>
          <a:p>
            <a:fld id="{C6D34F27-8043-4D8C-AE57-0084CD5705E4}" type="slidenum">
              <a:rPr lang="en-US" smtClean="0"/>
              <a:t>‹#›</a:t>
            </a:fld>
            <a:endParaRPr lang="en-US"/>
          </a:p>
        </p:txBody>
      </p:sp>
    </p:spTree>
    <p:extLst>
      <p:ext uri="{BB962C8B-B14F-4D97-AF65-F5344CB8AC3E}">
        <p14:creationId xmlns:p14="http://schemas.microsoft.com/office/powerpoint/2010/main" val="60104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68B8CE-4835-478D-A80D-469AE1788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01A26-1716-4997-88D3-1F681014E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3E93F-AAE9-4560-B52F-29693757A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31-Aug-2022</a:t>
            </a:r>
          </a:p>
        </p:txBody>
      </p:sp>
      <p:sp>
        <p:nvSpPr>
          <p:cNvPr id="5" name="Footer Placeholder 4">
            <a:extLst>
              <a:ext uri="{FF2B5EF4-FFF2-40B4-BE49-F238E27FC236}">
                <a16:creationId xmlns:a16="http://schemas.microsoft.com/office/drawing/2014/main" id="{12BE217A-9E0E-4100-8B67-7F1C7323D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MMIX History &amp; Status</a:t>
            </a:r>
          </a:p>
        </p:txBody>
      </p:sp>
      <p:sp>
        <p:nvSpPr>
          <p:cNvPr id="6" name="Slide Number Placeholder 5">
            <a:extLst>
              <a:ext uri="{FF2B5EF4-FFF2-40B4-BE49-F238E27FC236}">
                <a16:creationId xmlns:a16="http://schemas.microsoft.com/office/drawing/2014/main" id="{9D97CEE6-1AE7-44AD-B4B3-907FB923C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34F27-8043-4D8C-AE57-0084CD5705E4}" type="slidenum">
              <a:rPr lang="en-US" smtClean="0"/>
              <a:t>‹#›</a:t>
            </a:fld>
            <a:endParaRPr lang="en-US"/>
          </a:p>
        </p:txBody>
      </p:sp>
    </p:spTree>
    <p:extLst>
      <p:ext uri="{BB962C8B-B14F-4D97-AF65-F5344CB8AC3E}">
        <p14:creationId xmlns:p14="http://schemas.microsoft.com/office/powerpoint/2010/main" val="4053489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w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info@mm-ix.net" TargetMode="External"/><Relationship Id="rId2" Type="http://schemas.openxmlformats.org/officeDocument/2006/relationships/hyperlink" Target="https://mmix.net.mm/"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9802-F21D-444D-98A8-7433D7EBE7A9}"/>
              </a:ext>
            </a:extLst>
          </p:cNvPr>
          <p:cNvSpPr>
            <a:spLocks noGrp="1"/>
          </p:cNvSpPr>
          <p:nvPr>
            <p:ph type="ctrTitle"/>
          </p:nvPr>
        </p:nvSpPr>
        <p:spPr>
          <a:xfrm>
            <a:off x="1524000" y="2299455"/>
            <a:ext cx="9144000" cy="996215"/>
          </a:xfrm>
        </p:spPr>
        <p:txBody>
          <a:bodyPr>
            <a:normAutofit/>
          </a:bodyPr>
          <a:lstStyle/>
          <a:p>
            <a:r>
              <a:rPr lang="en-US" sz="4800" b="1"/>
              <a:t>Myanmar Internet Exchange</a:t>
            </a:r>
          </a:p>
        </p:txBody>
      </p:sp>
      <p:sp>
        <p:nvSpPr>
          <p:cNvPr id="3" name="Subtitle 2">
            <a:extLst>
              <a:ext uri="{FF2B5EF4-FFF2-40B4-BE49-F238E27FC236}">
                <a16:creationId xmlns:a16="http://schemas.microsoft.com/office/drawing/2014/main" id="{281B43E5-6E27-4086-9364-8603F13AA1C7}"/>
              </a:ext>
            </a:extLst>
          </p:cNvPr>
          <p:cNvSpPr>
            <a:spLocks noGrp="1"/>
          </p:cNvSpPr>
          <p:nvPr>
            <p:ph type="subTitle" idx="1"/>
          </p:nvPr>
        </p:nvSpPr>
        <p:spPr>
          <a:xfrm>
            <a:off x="637330" y="5301112"/>
            <a:ext cx="2913247" cy="996215"/>
          </a:xfrm>
        </p:spPr>
        <p:txBody>
          <a:bodyPr vert="horz" lIns="91440" tIns="45720" rIns="91440" bIns="45720" rtlCol="0" anchor="t">
            <a:normAutofit lnSpcReduction="10000"/>
          </a:bodyPr>
          <a:lstStyle/>
          <a:p>
            <a:pPr algn="l"/>
            <a:r>
              <a:rPr lang="en-US" sz="1600"/>
              <a:t>Presenter	:Thein Myint Khine</a:t>
            </a:r>
          </a:p>
          <a:p>
            <a:pPr algn="l"/>
            <a:r>
              <a:rPr lang="en-US" sz="1600"/>
              <a:t>Version	: 0.0</a:t>
            </a:r>
          </a:p>
          <a:p>
            <a:pPr algn="l"/>
            <a:r>
              <a:rPr lang="en-US" sz="1600"/>
              <a:t>Update	: 14 March 2024</a:t>
            </a:r>
            <a:endParaRPr lang="en-US" sz="1600">
              <a:cs typeface="Calibri"/>
            </a:endParaRPr>
          </a:p>
        </p:txBody>
      </p:sp>
      <p:pic>
        <p:nvPicPr>
          <p:cNvPr id="5" name="Picture 4">
            <a:extLst>
              <a:ext uri="{FF2B5EF4-FFF2-40B4-BE49-F238E27FC236}">
                <a16:creationId xmlns:a16="http://schemas.microsoft.com/office/drawing/2014/main" id="{3E97C016-360F-4F32-901B-BA7F0B3B7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0577" y="572569"/>
            <a:ext cx="5090845" cy="1726886"/>
          </a:xfrm>
          <a:prstGeom prst="rect">
            <a:avLst/>
          </a:prstGeom>
        </p:spPr>
      </p:pic>
      <p:sp>
        <p:nvSpPr>
          <p:cNvPr id="6" name="Title 1">
            <a:extLst>
              <a:ext uri="{FF2B5EF4-FFF2-40B4-BE49-F238E27FC236}">
                <a16:creationId xmlns:a16="http://schemas.microsoft.com/office/drawing/2014/main" id="{DDDDECA7-B92D-434A-8CAD-03D5DD91777F}"/>
              </a:ext>
            </a:extLst>
          </p:cNvPr>
          <p:cNvSpPr txBox="1">
            <a:spLocks/>
          </p:cNvSpPr>
          <p:nvPr/>
        </p:nvSpPr>
        <p:spPr>
          <a:xfrm>
            <a:off x="1524000" y="3313938"/>
            <a:ext cx="9144000" cy="1489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t>Update</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1D54084E-B69E-4EAA-8204-22B7BB074273}"/>
                  </a:ext>
                </a:extLst>
              </p14:cNvPr>
              <p14:cNvContentPartPr/>
              <p14:nvPr/>
            </p14:nvContentPartPr>
            <p14:xfrm>
              <a:off x="1894747" y="4481565"/>
              <a:ext cx="14760" cy="360"/>
            </p14:xfrm>
          </p:contentPart>
        </mc:Choice>
        <mc:Fallback>
          <p:pic>
            <p:nvPicPr>
              <p:cNvPr id="4" name="Ink 3">
                <a:extLst>
                  <a:ext uri="{FF2B5EF4-FFF2-40B4-BE49-F238E27FC236}">
                    <a16:creationId xmlns:a16="http://schemas.microsoft.com/office/drawing/2014/main" id="{1D54084E-B69E-4EAA-8204-22B7BB074273}"/>
                  </a:ext>
                </a:extLst>
              </p:cNvPr>
              <p:cNvPicPr/>
              <p:nvPr/>
            </p:nvPicPr>
            <p:blipFill>
              <a:blip r:embed="rId4"/>
              <a:stretch>
                <a:fillRect/>
              </a:stretch>
            </p:blipFill>
            <p:spPr>
              <a:xfrm>
                <a:off x="1885961" y="4472565"/>
                <a:ext cx="3198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D835BADF-C965-4124-8778-9AEF2C0375A9}"/>
                  </a:ext>
                </a:extLst>
              </p14:cNvPr>
              <p14:cNvContentPartPr/>
              <p14:nvPr/>
            </p14:nvContentPartPr>
            <p14:xfrm>
              <a:off x="2522587" y="4744365"/>
              <a:ext cx="360" cy="360"/>
            </p14:xfrm>
          </p:contentPart>
        </mc:Choice>
        <mc:Fallback>
          <p:pic>
            <p:nvPicPr>
              <p:cNvPr id="7" name="Ink 6">
                <a:extLst>
                  <a:ext uri="{FF2B5EF4-FFF2-40B4-BE49-F238E27FC236}">
                    <a16:creationId xmlns:a16="http://schemas.microsoft.com/office/drawing/2014/main" id="{D835BADF-C965-4124-8778-9AEF2C0375A9}"/>
                  </a:ext>
                </a:extLst>
              </p:cNvPr>
              <p:cNvPicPr/>
              <p:nvPr/>
            </p:nvPicPr>
            <p:blipFill>
              <a:blip r:embed="rId6"/>
              <a:stretch>
                <a:fillRect/>
              </a:stretch>
            </p:blipFill>
            <p:spPr>
              <a:xfrm>
                <a:off x="2513587" y="4735365"/>
                <a:ext cx="18000" cy="18000"/>
              </a:xfrm>
              <a:prstGeom prst="rect">
                <a:avLst/>
              </a:prstGeom>
            </p:spPr>
          </p:pic>
        </mc:Fallback>
      </mc:AlternateContent>
    </p:spTree>
    <p:extLst>
      <p:ext uri="{BB962C8B-B14F-4D97-AF65-F5344CB8AC3E}">
        <p14:creationId xmlns:p14="http://schemas.microsoft.com/office/powerpoint/2010/main" val="1678260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A94BE4-A06F-41A7-BE52-CFEC7C494B3E}"/>
              </a:ext>
            </a:extLst>
          </p:cNvPr>
          <p:cNvSpPr>
            <a:spLocks noGrp="1"/>
          </p:cNvSpPr>
          <p:nvPr>
            <p:ph idx="1"/>
          </p:nvPr>
        </p:nvSpPr>
        <p:spPr/>
        <p:txBody>
          <a:bodyPr>
            <a:normAutofit/>
          </a:bodyPr>
          <a:lstStyle/>
          <a:p>
            <a:pPr marL="514350" indent="-514350">
              <a:buAutoNum type="arabicPeriod"/>
            </a:pPr>
            <a:r>
              <a:rPr lang="en-US" sz="4000">
                <a:solidFill>
                  <a:schemeClr val="accent1">
                    <a:lumMod val="75000"/>
                  </a:schemeClr>
                </a:solidFill>
              </a:rPr>
              <a:t>Posts and Telecommunications Department</a:t>
            </a:r>
            <a:r>
              <a:rPr lang="en-US" sz="4000"/>
              <a:t>, Ministry of Transport and Communications</a:t>
            </a:r>
          </a:p>
          <a:p>
            <a:pPr marL="514350" indent="-514350">
              <a:buAutoNum type="arabicPeriod"/>
            </a:pPr>
            <a:endParaRPr lang="en-US" sz="4000"/>
          </a:p>
          <a:p>
            <a:pPr marL="514350" indent="-514350">
              <a:buFont typeface="Arial" panose="020B0604020202020204" pitchFamily="34" charset="0"/>
              <a:buAutoNum type="arabicPeriod"/>
            </a:pPr>
            <a:r>
              <a:rPr lang="en-US" sz="4000">
                <a:solidFill>
                  <a:schemeClr val="accent1">
                    <a:lumMod val="75000"/>
                  </a:schemeClr>
                </a:solidFill>
              </a:rPr>
              <a:t>Information Technology and Cyber Security Department, </a:t>
            </a:r>
            <a:r>
              <a:rPr lang="en-US" sz="4000"/>
              <a:t>Ministry of Transport and Communications</a:t>
            </a:r>
          </a:p>
          <a:p>
            <a:pPr marL="514350" indent="-514350">
              <a:buAutoNum type="arabicPeriod"/>
            </a:pPr>
            <a:endParaRPr lang="en-US" sz="4000">
              <a:solidFill>
                <a:schemeClr val="accent1">
                  <a:lumMod val="75000"/>
                </a:schemeClr>
              </a:solidFill>
            </a:endParaRPr>
          </a:p>
        </p:txBody>
      </p:sp>
      <p:sp>
        <p:nvSpPr>
          <p:cNvPr id="5" name="Footer Placeholder 4">
            <a:extLst>
              <a:ext uri="{FF2B5EF4-FFF2-40B4-BE49-F238E27FC236}">
                <a16:creationId xmlns:a16="http://schemas.microsoft.com/office/drawing/2014/main" id="{E9625A55-A8DB-4E3F-B721-CC4711FE9CD0}"/>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B79DD7A4-88BE-42B1-9127-FE4171E72B70}"/>
              </a:ext>
            </a:extLst>
          </p:cNvPr>
          <p:cNvSpPr>
            <a:spLocks noGrp="1"/>
          </p:cNvSpPr>
          <p:nvPr>
            <p:ph type="sldNum" sz="quarter" idx="12"/>
          </p:nvPr>
        </p:nvSpPr>
        <p:spPr/>
        <p:txBody>
          <a:bodyPr/>
          <a:lstStyle/>
          <a:p>
            <a:fld id="{F08947B0-CCDB-40D1-8516-50F1B0B32221}" type="slidenum">
              <a:rPr lang="en-US" smtClean="0"/>
              <a:t>10</a:t>
            </a:fld>
            <a:endParaRPr lang="en-US"/>
          </a:p>
        </p:txBody>
      </p:sp>
      <p:sp>
        <p:nvSpPr>
          <p:cNvPr id="9" name="Title 1">
            <a:extLst>
              <a:ext uri="{FF2B5EF4-FFF2-40B4-BE49-F238E27FC236}">
                <a16:creationId xmlns:a16="http://schemas.microsoft.com/office/drawing/2014/main" id="{EA2F5093-93E5-D173-738A-EF562BF20FE5}"/>
              </a:ext>
            </a:extLst>
          </p:cNvPr>
          <p:cNvSpPr txBox="1">
            <a:spLocks/>
          </p:cNvSpPr>
          <p:nvPr/>
        </p:nvSpPr>
        <p:spPr>
          <a:xfrm>
            <a:off x="838200" y="365126"/>
            <a:ext cx="10515600" cy="544462"/>
          </a:xfrm>
          <a:prstGeom prst="rect">
            <a:avLst/>
          </a:prstGeom>
          <a:solidFill>
            <a:schemeClr val="accent1"/>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5. Advisory board</a:t>
            </a:r>
          </a:p>
        </p:txBody>
      </p:sp>
    </p:spTree>
    <p:extLst>
      <p:ext uri="{BB962C8B-B14F-4D97-AF65-F5344CB8AC3E}">
        <p14:creationId xmlns:p14="http://schemas.microsoft.com/office/powerpoint/2010/main" val="1638173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8AFB79-BF00-E6B9-13C1-0C5B4D1A0C35}"/>
              </a:ext>
            </a:extLst>
          </p:cNvPr>
          <p:cNvSpPr/>
          <p:nvPr/>
        </p:nvSpPr>
        <p:spPr>
          <a:xfrm>
            <a:off x="5024027" y="4857747"/>
            <a:ext cx="2224087" cy="719672"/>
          </a:xfrm>
          <a:prstGeom prst="roundRect">
            <a:avLst/>
          </a:prstGeom>
          <a:solidFill>
            <a:schemeClr val="accent1">
              <a:lumMod val="40000"/>
              <a:lumOff val="6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Projects,</a:t>
            </a:r>
          </a:p>
          <a:p>
            <a:pPr algn="ctr"/>
            <a:r>
              <a:rPr lang="en-US">
                <a:solidFill>
                  <a:schemeClr val="tx1"/>
                </a:solidFill>
              </a:rPr>
              <a:t>Functions</a:t>
            </a:r>
          </a:p>
        </p:txBody>
      </p:sp>
      <p:sp>
        <p:nvSpPr>
          <p:cNvPr id="13" name="Rectangle: Rounded Corners 12">
            <a:extLst>
              <a:ext uri="{FF2B5EF4-FFF2-40B4-BE49-F238E27FC236}">
                <a16:creationId xmlns:a16="http://schemas.microsoft.com/office/drawing/2014/main" id="{E7D3811B-886E-9A37-940A-472E74E53824}"/>
              </a:ext>
            </a:extLst>
          </p:cNvPr>
          <p:cNvSpPr/>
          <p:nvPr/>
        </p:nvSpPr>
        <p:spPr>
          <a:xfrm>
            <a:off x="5030386" y="2497930"/>
            <a:ext cx="2224087" cy="1304924"/>
          </a:xfrm>
          <a:prstGeom prst="roundRect">
            <a:avLst/>
          </a:prstGeom>
          <a:solidFill>
            <a:schemeClr val="accent1">
              <a:lumMod val="40000"/>
              <a:lumOff val="6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Plan Policies</a:t>
            </a:r>
          </a:p>
        </p:txBody>
      </p:sp>
      <p:sp>
        <p:nvSpPr>
          <p:cNvPr id="10" name="Rectangle: Rounded Corners 9">
            <a:extLst>
              <a:ext uri="{FF2B5EF4-FFF2-40B4-BE49-F238E27FC236}">
                <a16:creationId xmlns:a16="http://schemas.microsoft.com/office/drawing/2014/main" id="{669A74C2-2FF6-1B92-2EFA-C84D986C024A}"/>
              </a:ext>
            </a:extLst>
          </p:cNvPr>
          <p:cNvSpPr/>
          <p:nvPr/>
        </p:nvSpPr>
        <p:spPr>
          <a:xfrm>
            <a:off x="8309381" y="3588539"/>
            <a:ext cx="2224087" cy="1988880"/>
          </a:xfrm>
          <a:prstGeom prst="roundRect">
            <a:avLst/>
          </a:prstGeom>
          <a:solidFill>
            <a:schemeClr val="accent1">
              <a:lumMod val="40000"/>
              <a:lumOff val="6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Operations and Developments</a:t>
            </a:r>
          </a:p>
        </p:txBody>
      </p:sp>
      <p:sp>
        <p:nvSpPr>
          <p:cNvPr id="2" name="Rectangle: Rounded Corners 1">
            <a:extLst>
              <a:ext uri="{FF2B5EF4-FFF2-40B4-BE49-F238E27FC236}">
                <a16:creationId xmlns:a16="http://schemas.microsoft.com/office/drawing/2014/main" id="{C6759021-C569-56C0-7DCD-5479FE0C76AC}"/>
              </a:ext>
            </a:extLst>
          </p:cNvPr>
          <p:cNvSpPr/>
          <p:nvPr/>
        </p:nvSpPr>
        <p:spPr>
          <a:xfrm>
            <a:off x="5029199" y="2228849"/>
            <a:ext cx="2224087" cy="5905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Executive Council</a:t>
            </a:r>
          </a:p>
        </p:txBody>
      </p:sp>
      <p:sp>
        <p:nvSpPr>
          <p:cNvPr id="3" name="Rectangle: Rounded Corners 2">
            <a:extLst>
              <a:ext uri="{FF2B5EF4-FFF2-40B4-BE49-F238E27FC236}">
                <a16:creationId xmlns:a16="http://schemas.microsoft.com/office/drawing/2014/main" id="{BE03B938-1092-5C03-0282-7448F8949704}"/>
              </a:ext>
            </a:extLst>
          </p:cNvPr>
          <p:cNvSpPr/>
          <p:nvPr/>
        </p:nvSpPr>
        <p:spPr>
          <a:xfrm>
            <a:off x="1481138" y="2233612"/>
            <a:ext cx="2224087" cy="17430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MMIX Members</a:t>
            </a:r>
          </a:p>
        </p:txBody>
      </p:sp>
      <p:sp>
        <p:nvSpPr>
          <p:cNvPr id="5" name="Arrow: Right 4">
            <a:extLst>
              <a:ext uri="{FF2B5EF4-FFF2-40B4-BE49-F238E27FC236}">
                <a16:creationId xmlns:a16="http://schemas.microsoft.com/office/drawing/2014/main" id="{6076D538-EA14-0080-8BE7-761211ABDAC3}"/>
              </a:ext>
            </a:extLst>
          </p:cNvPr>
          <p:cNvSpPr/>
          <p:nvPr/>
        </p:nvSpPr>
        <p:spPr>
          <a:xfrm>
            <a:off x="3705225" y="2309811"/>
            <a:ext cx="1333497" cy="4286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tx1"/>
                </a:solidFill>
              </a:rPr>
              <a:t>Elect</a:t>
            </a:r>
          </a:p>
        </p:txBody>
      </p:sp>
      <p:sp>
        <p:nvSpPr>
          <p:cNvPr id="11" name="Rectangle: Rounded Corners 10">
            <a:extLst>
              <a:ext uri="{FF2B5EF4-FFF2-40B4-BE49-F238E27FC236}">
                <a16:creationId xmlns:a16="http://schemas.microsoft.com/office/drawing/2014/main" id="{5BDE971B-E067-F065-7547-4A8D0DBEE303}"/>
              </a:ext>
            </a:extLst>
          </p:cNvPr>
          <p:cNvSpPr/>
          <p:nvPr/>
        </p:nvSpPr>
        <p:spPr>
          <a:xfrm>
            <a:off x="8593940" y="2228849"/>
            <a:ext cx="1654969" cy="15740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(CEO)</a:t>
            </a:r>
          </a:p>
          <a:p>
            <a:pPr algn="ctr"/>
            <a:r>
              <a:rPr lang="en-US"/>
              <a:t>Secretariat</a:t>
            </a:r>
          </a:p>
        </p:txBody>
      </p:sp>
      <p:sp>
        <p:nvSpPr>
          <p:cNvPr id="12" name="Arrow: Right 11">
            <a:extLst>
              <a:ext uri="{FF2B5EF4-FFF2-40B4-BE49-F238E27FC236}">
                <a16:creationId xmlns:a16="http://schemas.microsoft.com/office/drawing/2014/main" id="{BEA9D8FE-5155-BC58-978D-FEC85C62F8A3}"/>
              </a:ext>
            </a:extLst>
          </p:cNvPr>
          <p:cNvSpPr/>
          <p:nvPr/>
        </p:nvSpPr>
        <p:spPr>
          <a:xfrm>
            <a:off x="7253286" y="2309811"/>
            <a:ext cx="1333497" cy="4286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tx1"/>
                </a:solidFill>
              </a:rPr>
              <a:t>Appoint</a:t>
            </a:r>
          </a:p>
        </p:txBody>
      </p:sp>
      <p:sp>
        <p:nvSpPr>
          <p:cNvPr id="16" name="Arrow: Right 15">
            <a:extLst>
              <a:ext uri="{FF2B5EF4-FFF2-40B4-BE49-F238E27FC236}">
                <a16:creationId xmlns:a16="http://schemas.microsoft.com/office/drawing/2014/main" id="{DA6BA428-CF73-95F0-F087-82653E54B039}"/>
              </a:ext>
            </a:extLst>
          </p:cNvPr>
          <p:cNvSpPr/>
          <p:nvPr/>
        </p:nvSpPr>
        <p:spPr>
          <a:xfrm>
            <a:off x="3705225" y="3374228"/>
            <a:ext cx="1333497" cy="428625"/>
          </a:xfrm>
          <a:prstGeom prst="rightArrow">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Approve</a:t>
            </a:r>
          </a:p>
        </p:txBody>
      </p:sp>
      <p:sp>
        <p:nvSpPr>
          <p:cNvPr id="17" name="Arrow: Right 16">
            <a:extLst>
              <a:ext uri="{FF2B5EF4-FFF2-40B4-BE49-F238E27FC236}">
                <a16:creationId xmlns:a16="http://schemas.microsoft.com/office/drawing/2014/main" id="{5342D60D-E77E-1603-BB34-4270E75E3BEB}"/>
              </a:ext>
            </a:extLst>
          </p:cNvPr>
          <p:cNvSpPr/>
          <p:nvPr/>
        </p:nvSpPr>
        <p:spPr>
          <a:xfrm flipH="1">
            <a:off x="3705225" y="2915836"/>
            <a:ext cx="1333497" cy="428625"/>
          </a:xfrm>
          <a:prstGeom prst="rightArrow">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Get Approval</a:t>
            </a:r>
          </a:p>
        </p:txBody>
      </p:sp>
      <p:sp>
        <p:nvSpPr>
          <p:cNvPr id="18" name="Arrow: Right 17">
            <a:extLst>
              <a:ext uri="{FF2B5EF4-FFF2-40B4-BE49-F238E27FC236}">
                <a16:creationId xmlns:a16="http://schemas.microsoft.com/office/drawing/2014/main" id="{007519C1-9D1A-0714-55B7-E96E0581EEDC}"/>
              </a:ext>
            </a:extLst>
          </p:cNvPr>
          <p:cNvSpPr/>
          <p:nvPr/>
        </p:nvSpPr>
        <p:spPr>
          <a:xfrm>
            <a:off x="7188991" y="2662229"/>
            <a:ext cx="1404949" cy="1340646"/>
          </a:xfrm>
          <a:prstGeom prst="rightArrow">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tx1"/>
                </a:solidFill>
              </a:rPr>
              <a:t>Define Polies</a:t>
            </a:r>
          </a:p>
          <a:p>
            <a:pPr algn="ctr"/>
            <a:r>
              <a:rPr lang="en-US" sz="1200">
                <a:solidFill>
                  <a:schemeClr val="tx1"/>
                </a:solidFill>
              </a:rPr>
              <a:t>Budget Approval</a:t>
            </a:r>
          </a:p>
        </p:txBody>
      </p:sp>
      <p:sp>
        <p:nvSpPr>
          <p:cNvPr id="19" name="Rectangle: Rounded Corners 18">
            <a:extLst>
              <a:ext uri="{FF2B5EF4-FFF2-40B4-BE49-F238E27FC236}">
                <a16:creationId xmlns:a16="http://schemas.microsoft.com/office/drawing/2014/main" id="{D5E5D012-F116-BB19-88AD-E7DB5BFC6FD3}"/>
              </a:ext>
            </a:extLst>
          </p:cNvPr>
          <p:cNvSpPr/>
          <p:nvPr/>
        </p:nvSpPr>
        <p:spPr>
          <a:xfrm>
            <a:off x="5029199" y="4366633"/>
            <a:ext cx="2224087" cy="5905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Sub-Committees</a:t>
            </a:r>
          </a:p>
        </p:txBody>
      </p:sp>
      <p:sp>
        <p:nvSpPr>
          <p:cNvPr id="22" name="Rectangle: Rounded Corners 21">
            <a:extLst>
              <a:ext uri="{FF2B5EF4-FFF2-40B4-BE49-F238E27FC236}">
                <a16:creationId xmlns:a16="http://schemas.microsoft.com/office/drawing/2014/main" id="{D5491C81-FC04-B798-FA0F-944DD4749053}"/>
              </a:ext>
            </a:extLst>
          </p:cNvPr>
          <p:cNvSpPr/>
          <p:nvPr/>
        </p:nvSpPr>
        <p:spPr>
          <a:xfrm>
            <a:off x="1519238" y="1190617"/>
            <a:ext cx="9014230" cy="416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Advisory Board</a:t>
            </a:r>
          </a:p>
        </p:txBody>
      </p:sp>
      <p:grpSp>
        <p:nvGrpSpPr>
          <p:cNvPr id="25" name="Group 24">
            <a:extLst>
              <a:ext uri="{FF2B5EF4-FFF2-40B4-BE49-F238E27FC236}">
                <a16:creationId xmlns:a16="http://schemas.microsoft.com/office/drawing/2014/main" id="{07DDBDCD-FEF9-5CF1-AF35-C07BF389EB19}"/>
              </a:ext>
            </a:extLst>
          </p:cNvPr>
          <p:cNvGrpSpPr/>
          <p:nvPr/>
        </p:nvGrpSpPr>
        <p:grpSpPr>
          <a:xfrm>
            <a:off x="2196701" y="1503755"/>
            <a:ext cx="800094" cy="828675"/>
            <a:chOff x="1625201" y="584593"/>
            <a:chExt cx="800094" cy="828675"/>
          </a:xfrm>
        </p:grpSpPr>
        <p:sp>
          <p:nvSpPr>
            <p:cNvPr id="23" name="Arrow: Right 22">
              <a:extLst>
                <a:ext uri="{FF2B5EF4-FFF2-40B4-BE49-F238E27FC236}">
                  <a16:creationId xmlns:a16="http://schemas.microsoft.com/office/drawing/2014/main" id="{71EFE49B-1B46-4BFC-1C04-A7687D8565C7}"/>
                </a:ext>
              </a:extLst>
            </p:cNvPr>
            <p:cNvSpPr/>
            <p:nvPr/>
          </p:nvSpPr>
          <p:spPr>
            <a:xfrm rot="5400000">
              <a:off x="1610910" y="784618"/>
              <a:ext cx="828675" cy="4286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F6C7F2B-8FE9-CBD5-B09A-91C4D412880D}"/>
                </a:ext>
              </a:extLst>
            </p:cNvPr>
            <p:cNvSpPr txBox="1"/>
            <p:nvPr/>
          </p:nvSpPr>
          <p:spPr>
            <a:xfrm>
              <a:off x="1625201" y="819327"/>
              <a:ext cx="800094" cy="246221"/>
            </a:xfrm>
            <a:prstGeom prst="rect">
              <a:avLst/>
            </a:prstGeom>
            <a:solidFill>
              <a:schemeClr val="bg1"/>
            </a:solidFill>
          </p:spPr>
          <p:txBody>
            <a:bodyPr wrap="square" lIns="0" tIns="0" rIns="0" bIns="0" rtlCol="0">
              <a:spAutoFit/>
            </a:bodyPr>
            <a:lstStyle/>
            <a:p>
              <a:pPr algn="ctr"/>
              <a:r>
                <a:rPr lang="en-US" sz="1600"/>
                <a:t>Advise</a:t>
              </a:r>
            </a:p>
          </p:txBody>
        </p:sp>
      </p:grpSp>
      <p:grpSp>
        <p:nvGrpSpPr>
          <p:cNvPr id="26" name="Group 25">
            <a:extLst>
              <a:ext uri="{FF2B5EF4-FFF2-40B4-BE49-F238E27FC236}">
                <a16:creationId xmlns:a16="http://schemas.microsoft.com/office/drawing/2014/main" id="{27C97C9F-5B3B-D2DC-A697-4507050E2BD6}"/>
              </a:ext>
            </a:extLst>
          </p:cNvPr>
          <p:cNvGrpSpPr/>
          <p:nvPr/>
        </p:nvGrpSpPr>
        <p:grpSpPr>
          <a:xfrm>
            <a:off x="5741194" y="1503755"/>
            <a:ext cx="800094" cy="828675"/>
            <a:chOff x="1625201" y="584593"/>
            <a:chExt cx="800094" cy="828675"/>
          </a:xfrm>
        </p:grpSpPr>
        <p:sp>
          <p:nvSpPr>
            <p:cNvPr id="27" name="Arrow: Right 26">
              <a:extLst>
                <a:ext uri="{FF2B5EF4-FFF2-40B4-BE49-F238E27FC236}">
                  <a16:creationId xmlns:a16="http://schemas.microsoft.com/office/drawing/2014/main" id="{2C94400A-2A79-E901-CD36-2A67DA5F7862}"/>
                </a:ext>
              </a:extLst>
            </p:cNvPr>
            <p:cNvSpPr/>
            <p:nvPr/>
          </p:nvSpPr>
          <p:spPr>
            <a:xfrm rot="5400000">
              <a:off x="1610910" y="784618"/>
              <a:ext cx="828675" cy="4286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6D686B5-33CE-FD85-ADD7-F6EAE718BFF3}"/>
                </a:ext>
              </a:extLst>
            </p:cNvPr>
            <p:cNvSpPr txBox="1"/>
            <p:nvPr/>
          </p:nvSpPr>
          <p:spPr>
            <a:xfrm>
              <a:off x="1625201" y="819327"/>
              <a:ext cx="800094" cy="246221"/>
            </a:xfrm>
            <a:prstGeom prst="rect">
              <a:avLst/>
            </a:prstGeom>
            <a:solidFill>
              <a:schemeClr val="bg1"/>
            </a:solidFill>
          </p:spPr>
          <p:txBody>
            <a:bodyPr wrap="square" lIns="0" tIns="0" rIns="0" bIns="0" rtlCol="0">
              <a:spAutoFit/>
            </a:bodyPr>
            <a:lstStyle/>
            <a:p>
              <a:pPr algn="ctr"/>
              <a:r>
                <a:rPr lang="en-US" sz="1600"/>
                <a:t>Advise</a:t>
              </a:r>
            </a:p>
          </p:txBody>
        </p:sp>
      </p:grpSp>
      <p:grpSp>
        <p:nvGrpSpPr>
          <p:cNvPr id="29" name="Group 28">
            <a:extLst>
              <a:ext uri="{FF2B5EF4-FFF2-40B4-BE49-F238E27FC236}">
                <a16:creationId xmlns:a16="http://schemas.microsoft.com/office/drawing/2014/main" id="{1E2A5C0E-F111-C943-F455-4435B6A2D7A4}"/>
              </a:ext>
            </a:extLst>
          </p:cNvPr>
          <p:cNvGrpSpPr/>
          <p:nvPr/>
        </p:nvGrpSpPr>
        <p:grpSpPr>
          <a:xfrm>
            <a:off x="9016630" y="1503755"/>
            <a:ext cx="800094" cy="828675"/>
            <a:chOff x="1625201" y="584593"/>
            <a:chExt cx="800094" cy="828675"/>
          </a:xfrm>
        </p:grpSpPr>
        <p:sp>
          <p:nvSpPr>
            <p:cNvPr id="30" name="Arrow: Right 29">
              <a:extLst>
                <a:ext uri="{FF2B5EF4-FFF2-40B4-BE49-F238E27FC236}">
                  <a16:creationId xmlns:a16="http://schemas.microsoft.com/office/drawing/2014/main" id="{47340163-9093-8758-E1BC-122627824815}"/>
                </a:ext>
              </a:extLst>
            </p:cNvPr>
            <p:cNvSpPr/>
            <p:nvPr/>
          </p:nvSpPr>
          <p:spPr>
            <a:xfrm rot="5400000">
              <a:off x="1610910" y="784618"/>
              <a:ext cx="828675" cy="4286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B0D4F78-3B9F-07C9-3225-02D311065672}"/>
                </a:ext>
              </a:extLst>
            </p:cNvPr>
            <p:cNvSpPr txBox="1"/>
            <p:nvPr/>
          </p:nvSpPr>
          <p:spPr>
            <a:xfrm>
              <a:off x="1625201" y="819327"/>
              <a:ext cx="800094" cy="246221"/>
            </a:xfrm>
            <a:prstGeom prst="rect">
              <a:avLst/>
            </a:prstGeom>
            <a:solidFill>
              <a:schemeClr val="bg1"/>
            </a:solidFill>
          </p:spPr>
          <p:txBody>
            <a:bodyPr wrap="square" lIns="0" tIns="0" rIns="0" bIns="0" rtlCol="0">
              <a:spAutoFit/>
            </a:bodyPr>
            <a:lstStyle/>
            <a:p>
              <a:pPr algn="ctr"/>
              <a:r>
                <a:rPr lang="en-US" sz="1600"/>
                <a:t>Advise</a:t>
              </a:r>
            </a:p>
          </p:txBody>
        </p:sp>
      </p:grpSp>
      <p:grpSp>
        <p:nvGrpSpPr>
          <p:cNvPr id="7" name="Group 6">
            <a:extLst>
              <a:ext uri="{FF2B5EF4-FFF2-40B4-BE49-F238E27FC236}">
                <a16:creationId xmlns:a16="http://schemas.microsoft.com/office/drawing/2014/main" id="{CBA28E98-CF7A-F361-EB9A-5F943627075B}"/>
              </a:ext>
            </a:extLst>
          </p:cNvPr>
          <p:cNvGrpSpPr/>
          <p:nvPr/>
        </p:nvGrpSpPr>
        <p:grpSpPr>
          <a:xfrm>
            <a:off x="5741194" y="3698635"/>
            <a:ext cx="800094" cy="828675"/>
            <a:chOff x="1625201" y="584593"/>
            <a:chExt cx="800094" cy="828675"/>
          </a:xfrm>
        </p:grpSpPr>
        <p:sp>
          <p:nvSpPr>
            <p:cNvPr id="8" name="Arrow: Right 7">
              <a:extLst>
                <a:ext uri="{FF2B5EF4-FFF2-40B4-BE49-F238E27FC236}">
                  <a16:creationId xmlns:a16="http://schemas.microsoft.com/office/drawing/2014/main" id="{524DEBAB-773E-8BA1-F843-69FE64B73799}"/>
                </a:ext>
              </a:extLst>
            </p:cNvPr>
            <p:cNvSpPr/>
            <p:nvPr/>
          </p:nvSpPr>
          <p:spPr>
            <a:xfrm rot="5400000">
              <a:off x="1610910" y="784618"/>
              <a:ext cx="828675" cy="42862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2399FB-A70B-2170-68E1-C03B1D1FCCCC}"/>
                </a:ext>
              </a:extLst>
            </p:cNvPr>
            <p:cNvSpPr txBox="1"/>
            <p:nvPr/>
          </p:nvSpPr>
          <p:spPr>
            <a:xfrm>
              <a:off x="1625201" y="819327"/>
              <a:ext cx="800094" cy="246221"/>
            </a:xfrm>
            <a:prstGeom prst="rect">
              <a:avLst/>
            </a:prstGeom>
            <a:solidFill>
              <a:schemeClr val="bg1"/>
            </a:solidFill>
          </p:spPr>
          <p:txBody>
            <a:bodyPr wrap="square" lIns="0" tIns="0" rIns="0" bIns="0" rtlCol="0">
              <a:spAutoFit/>
            </a:bodyPr>
            <a:lstStyle/>
            <a:p>
              <a:pPr algn="ctr"/>
              <a:r>
                <a:rPr lang="en-US" sz="1600"/>
                <a:t>Form</a:t>
              </a:r>
            </a:p>
          </p:txBody>
        </p:sp>
      </p:grpSp>
    </p:spTree>
    <p:extLst>
      <p:ext uri="{BB962C8B-B14F-4D97-AF65-F5344CB8AC3E}">
        <p14:creationId xmlns:p14="http://schemas.microsoft.com/office/powerpoint/2010/main" val="2184259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36116F-0A09-1F24-25C8-C8DF7620A2A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Rounded Corners 12">
            <a:extLst>
              <a:ext uri="{FF2B5EF4-FFF2-40B4-BE49-F238E27FC236}">
                <a16:creationId xmlns:a16="http://schemas.microsoft.com/office/drawing/2014/main" id="{132513E8-147C-4D85-2DED-7CE897108C71}"/>
              </a:ext>
            </a:extLst>
          </p:cNvPr>
          <p:cNvSpPr/>
          <p:nvPr/>
        </p:nvSpPr>
        <p:spPr>
          <a:xfrm>
            <a:off x="4623626" y="776355"/>
            <a:ext cx="2851541" cy="3683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Board of Directors</a:t>
            </a:r>
          </a:p>
        </p:txBody>
      </p:sp>
      <p:sp>
        <p:nvSpPr>
          <p:cNvPr id="14" name="Rectangle: Rounded Corners 13">
            <a:extLst>
              <a:ext uri="{FF2B5EF4-FFF2-40B4-BE49-F238E27FC236}">
                <a16:creationId xmlns:a16="http://schemas.microsoft.com/office/drawing/2014/main" id="{7C730A45-74AF-7ADE-8788-D06764DC1DEF}"/>
              </a:ext>
            </a:extLst>
          </p:cNvPr>
          <p:cNvSpPr/>
          <p:nvPr/>
        </p:nvSpPr>
        <p:spPr>
          <a:xfrm>
            <a:off x="4623626" y="1666022"/>
            <a:ext cx="2851541" cy="3683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CEO</a:t>
            </a:r>
          </a:p>
        </p:txBody>
      </p:sp>
      <p:sp>
        <p:nvSpPr>
          <p:cNvPr id="15" name="Rectangle: Rounded Corners 14">
            <a:extLst>
              <a:ext uri="{FF2B5EF4-FFF2-40B4-BE49-F238E27FC236}">
                <a16:creationId xmlns:a16="http://schemas.microsoft.com/office/drawing/2014/main" id="{4AA4A733-4248-00D4-708D-D11918DEE733}"/>
              </a:ext>
            </a:extLst>
          </p:cNvPr>
          <p:cNvSpPr/>
          <p:nvPr/>
        </p:nvSpPr>
        <p:spPr>
          <a:xfrm>
            <a:off x="1348048" y="2721898"/>
            <a:ext cx="2851541" cy="27311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r>
              <a:rPr lang="en-US"/>
              <a:t>Engineering &amp; Operations</a:t>
            </a:r>
          </a:p>
          <a:p>
            <a:pPr marL="285750" indent="-285750">
              <a:buFont typeface="Arial" panose="020B0604020202020204" pitchFamily="34" charset="0"/>
              <a:buChar char="•"/>
            </a:pPr>
            <a:r>
              <a:rPr lang="en-US"/>
              <a:t>Project Management</a:t>
            </a:r>
          </a:p>
          <a:p>
            <a:pPr marL="285750" indent="-285750">
              <a:buFont typeface="Arial" panose="020B0604020202020204" pitchFamily="34" charset="0"/>
              <a:buChar char="•"/>
            </a:pPr>
            <a:r>
              <a:rPr lang="en-US"/>
              <a:t>Research</a:t>
            </a:r>
          </a:p>
          <a:p>
            <a:pPr marL="285750" indent="-285750">
              <a:buFont typeface="Arial" panose="020B0604020202020204" pitchFamily="34" charset="0"/>
              <a:buChar char="•"/>
            </a:pPr>
            <a:r>
              <a:rPr lang="en-US"/>
              <a:t>Partner/Vendor/Gov. Relationship</a:t>
            </a:r>
          </a:p>
          <a:p>
            <a:pPr marL="285750" indent="-285750">
              <a:buFont typeface="Arial" panose="020B0604020202020204" pitchFamily="34" charset="0"/>
              <a:buChar char="•"/>
            </a:pPr>
            <a:r>
              <a:rPr lang="en-US"/>
              <a:t>Network Operations Center</a:t>
            </a:r>
          </a:p>
          <a:p>
            <a:pPr marL="285750" indent="-285750">
              <a:buFont typeface="Arial" panose="020B0604020202020204" pitchFamily="34" charset="0"/>
              <a:buChar char="•"/>
            </a:pPr>
            <a:r>
              <a:rPr lang="en-US"/>
              <a:t>Preventive Maintenance</a:t>
            </a:r>
          </a:p>
          <a:p>
            <a:pPr marL="285750" indent="-285750">
              <a:buFont typeface="Arial" panose="020B0604020202020204" pitchFamily="34" charset="0"/>
              <a:buChar char="•"/>
            </a:pPr>
            <a:r>
              <a:rPr lang="en-US"/>
              <a:t>Incident Management</a:t>
            </a:r>
          </a:p>
        </p:txBody>
      </p:sp>
      <p:sp>
        <p:nvSpPr>
          <p:cNvPr id="18" name="Rectangle: Rounded Corners 17">
            <a:extLst>
              <a:ext uri="{FF2B5EF4-FFF2-40B4-BE49-F238E27FC236}">
                <a16:creationId xmlns:a16="http://schemas.microsoft.com/office/drawing/2014/main" id="{DA1BB72C-027F-F318-D621-A7AE5295556B}"/>
              </a:ext>
            </a:extLst>
          </p:cNvPr>
          <p:cNvSpPr/>
          <p:nvPr/>
        </p:nvSpPr>
        <p:spPr>
          <a:xfrm>
            <a:off x="4623626" y="2721898"/>
            <a:ext cx="2851541" cy="2273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r>
              <a:rPr lang="en-US"/>
              <a:t>Finance</a:t>
            </a:r>
          </a:p>
          <a:p>
            <a:pPr marL="285750" indent="-285750">
              <a:buFont typeface="Arial" panose="020B0604020202020204" pitchFamily="34" charset="0"/>
              <a:buChar char="•"/>
            </a:pPr>
            <a:r>
              <a:rPr lang="en-US"/>
              <a:t>Financial Management</a:t>
            </a:r>
          </a:p>
          <a:p>
            <a:pPr marL="285750" indent="-285750">
              <a:buFont typeface="Arial" panose="020B0604020202020204" pitchFamily="34" charset="0"/>
              <a:buChar char="•"/>
            </a:pPr>
            <a:r>
              <a:rPr lang="en-US"/>
              <a:t>Cash Control</a:t>
            </a:r>
          </a:p>
          <a:p>
            <a:pPr marL="285750" indent="-285750">
              <a:buFont typeface="Arial" panose="020B0604020202020204" pitchFamily="34" charset="0"/>
              <a:buChar char="•"/>
            </a:pPr>
            <a:r>
              <a:rPr lang="en-US"/>
              <a:t>International Exchange</a:t>
            </a:r>
          </a:p>
          <a:p>
            <a:pPr marL="285750" indent="-285750">
              <a:buFont typeface="Arial" panose="020B0604020202020204" pitchFamily="34" charset="0"/>
              <a:buChar char="•"/>
            </a:pPr>
            <a:r>
              <a:rPr lang="en-US"/>
              <a:t>Accounting</a:t>
            </a:r>
          </a:p>
          <a:p>
            <a:pPr marL="285750" indent="-285750">
              <a:buFont typeface="Arial" panose="020B0604020202020204" pitchFamily="34" charset="0"/>
              <a:buChar char="•"/>
            </a:pPr>
            <a:r>
              <a:rPr lang="en-US"/>
              <a:t>Audition</a:t>
            </a:r>
          </a:p>
          <a:p>
            <a:pPr marL="285750" indent="-285750">
              <a:buFont typeface="Arial" panose="020B0604020202020204" pitchFamily="34" charset="0"/>
              <a:buChar char="•"/>
            </a:pPr>
            <a:r>
              <a:rPr lang="en-US"/>
              <a:t>Taxation</a:t>
            </a:r>
          </a:p>
        </p:txBody>
      </p:sp>
      <p:sp>
        <p:nvSpPr>
          <p:cNvPr id="19" name="Rectangle: Rounded Corners 18">
            <a:extLst>
              <a:ext uri="{FF2B5EF4-FFF2-40B4-BE49-F238E27FC236}">
                <a16:creationId xmlns:a16="http://schemas.microsoft.com/office/drawing/2014/main" id="{66361391-EBCF-5BDC-2036-77BC6950DA12}"/>
              </a:ext>
            </a:extLst>
          </p:cNvPr>
          <p:cNvSpPr/>
          <p:nvPr/>
        </p:nvSpPr>
        <p:spPr>
          <a:xfrm>
            <a:off x="7899204" y="2721898"/>
            <a:ext cx="2851541" cy="2273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r>
              <a:rPr lang="en-US"/>
              <a:t>Marketing</a:t>
            </a:r>
          </a:p>
          <a:p>
            <a:pPr marL="285750" indent="-285750">
              <a:buFont typeface="Arial" panose="020B0604020202020204" pitchFamily="34" charset="0"/>
              <a:buChar char="•"/>
            </a:pPr>
            <a:r>
              <a:rPr lang="en-US"/>
              <a:t>Market info Collection (Local/Overseas)</a:t>
            </a:r>
          </a:p>
          <a:p>
            <a:pPr marL="285750" indent="-285750">
              <a:buFont typeface="Arial" panose="020B0604020202020204" pitchFamily="34" charset="0"/>
              <a:buChar char="•"/>
            </a:pPr>
            <a:r>
              <a:rPr lang="en-US"/>
              <a:t>Sales</a:t>
            </a:r>
          </a:p>
          <a:p>
            <a:pPr marL="285750" indent="-285750">
              <a:buFont typeface="Arial" panose="020B0604020202020204" pitchFamily="34" charset="0"/>
              <a:buChar char="•"/>
            </a:pPr>
            <a:r>
              <a:rPr lang="en-US"/>
              <a:t>Tariffs (Pricing)</a:t>
            </a:r>
          </a:p>
          <a:p>
            <a:pPr marL="285750" indent="-285750">
              <a:buFont typeface="Arial" panose="020B0604020202020204" pitchFamily="34" charset="0"/>
              <a:buChar char="•"/>
            </a:pPr>
            <a:r>
              <a:rPr lang="en-US"/>
              <a:t>Advertising</a:t>
            </a:r>
          </a:p>
        </p:txBody>
      </p:sp>
      <p:cxnSp>
        <p:nvCxnSpPr>
          <p:cNvPr id="21" name="Straight Connector 20">
            <a:extLst>
              <a:ext uri="{FF2B5EF4-FFF2-40B4-BE49-F238E27FC236}">
                <a16:creationId xmlns:a16="http://schemas.microsoft.com/office/drawing/2014/main" id="{8768EB4A-E450-0765-4A21-61418AB8E865}"/>
              </a:ext>
            </a:extLst>
          </p:cNvPr>
          <p:cNvCxnSpPr>
            <a:stCxn id="13" idx="2"/>
            <a:endCxn id="14" idx="0"/>
          </p:cNvCxnSpPr>
          <p:nvPr/>
        </p:nvCxnSpPr>
        <p:spPr>
          <a:xfrm>
            <a:off x="6049397" y="1144715"/>
            <a:ext cx="0" cy="5213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0B0EB0-C343-6002-DC88-FDDD957606C9}"/>
              </a:ext>
            </a:extLst>
          </p:cNvPr>
          <p:cNvCxnSpPr>
            <a:cxnSpLocks/>
            <a:stCxn id="14" idx="2"/>
            <a:endCxn id="18" idx="0"/>
          </p:cNvCxnSpPr>
          <p:nvPr/>
        </p:nvCxnSpPr>
        <p:spPr>
          <a:xfrm>
            <a:off x="6049397" y="2034382"/>
            <a:ext cx="0" cy="68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939A558F-5A6D-6885-6810-815C30636E14}"/>
              </a:ext>
            </a:extLst>
          </p:cNvPr>
          <p:cNvCxnSpPr>
            <a:stCxn id="14" idx="2"/>
            <a:endCxn id="15" idx="0"/>
          </p:cNvCxnSpPr>
          <p:nvPr/>
        </p:nvCxnSpPr>
        <p:spPr>
          <a:xfrm rot="5400000">
            <a:off x="4067850" y="740351"/>
            <a:ext cx="687516" cy="3275578"/>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9BDA1A4-60E3-D57A-FEA2-F59B545EDFDE}"/>
              </a:ext>
            </a:extLst>
          </p:cNvPr>
          <p:cNvCxnSpPr>
            <a:cxnSpLocks/>
            <a:stCxn id="14" idx="2"/>
            <a:endCxn id="19" idx="0"/>
          </p:cNvCxnSpPr>
          <p:nvPr/>
        </p:nvCxnSpPr>
        <p:spPr>
          <a:xfrm rot="16200000" flipH="1">
            <a:off x="7343428" y="740351"/>
            <a:ext cx="687516" cy="3275578"/>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925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13</a:t>
            </a:fld>
            <a:endParaRPr lang="en-US"/>
          </a:p>
        </p:txBody>
      </p:sp>
      <p:sp>
        <p:nvSpPr>
          <p:cNvPr id="7" name="Rounded Rectangle 6"/>
          <p:cNvSpPr/>
          <p:nvPr/>
        </p:nvSpPr>
        <p:spPr>
          <a:xfrm>
            <a:off x="558800" y="682170"/>
            <a:ext cx="11074400" cy="5493659"/>
          </a:xfrm>
          <a:prstGeom prst="roundRect">
            <a:avLst/>
          </a:prstGeom>
          <a:solidFill>
            <a:schemeClr val="accent1">
              <a:lumMod val="75000"/>
            </a:schemeClr>
          </a:solidFill>
          <a:ln>
            <a:noFill/>
          </a:ln>
          <a:effectLst>
            <a:softEdge rad="635000"/>
          </a:effectLst>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ctr">
              <a:buFont typeface="Wingdings" pitchFamily="2" charset="2"/>
              <a:buChar char="Ø"/>
            </a:pPr>
            <a:r>
              <a:rPr lang="en-US" sz="5400">
                <a:solidFill>
                  <a:schemeClr val="bg1"/>
                </a:solidFill>
              </a:rPr>
              <a:t>Current</a:t>
            </a:r>
          </a:p>
        </p:txBody>
      </p:sp>
    </p:spTree>
    <p:extLst>
      <p:ext uri="{BB962C8B-B14F-4D97-AF65-F5344CB8AC3E}">
        <p14:creationId xmlns:p14="http://schemas.microsoft.com/office/powerpoint/2010/main" val="1964444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8039" y="215751"/>
            <a:ext cx="4788309" cy="648057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5926451" y="215751"/>
            <a:ext cx="5358581" cy="314632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p:nvSpPr>
        <p:spPr>
          <a:xfrm>
            <a:off x="5926451" y="3550004"/>
            <a:ext cx="5358581" cy="314632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6846325" y="2636645"/>
            <a:ext cx="3518833" cy="338554"/>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600"/>
              <a:t>OceanWave IDC, Mandalay</a:t>
            </a:r>
          </a:p>
        </p:txBody>
      </p:sp>
      <p:sp>
        <p:nvSpPr>
          <p:cNvPr id="7" name="TextBox 6"/>
          <p:cNvSpPr txBox="1"/>
          <p:nvPr/>
        </p:nvSpPr>
        <p:spPr>
          <a:xfrm>
            <a:off x="6846325" y="6067791"/>
            <a:ext cx="3518833" cy="338554"/>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600"/>
              <a:t>IT Spectrum IDC, Naypyidaw</a:t>
            </a:r>
          </a:p>
        </p:txBody>
      </p:sp>
      <p:sp>
        <p:nvSpPr>
          <p:cNvPr id="2" name="TextBox 1">
            <a:extLst>
              <a:ext uri="{FF2B5EF4-FFF2-40B4-BE49-F238E27FC236}">
                <a16:creationId xmlns:a16="http://schemas.microsoft.com/office/drawing/2014/main" id="{101E7D10-91AD-B83C-81E9-AE30F9015250}"/>
              </a:ext>
            </a:extLst>
          </p:cNvPr>
          <p:cNvSpPr txBox="1"/>
          <p:nvPr/>
        </p:nvSpPr>
        <p:spPr>
          <a:xfrm>
            <a:off x="2040829" y="6213387"/>
            <a:ext cx="3303765" cy="30777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400">
                <a:latin typeface="Arial" panose="020B0604020202020204" pitchFamily="34" charset="0"/>
                <a:cs typeface="Arial" panose="020B0604020202020204" pitchFamily="34" charset="0"/>
              </a:rPr>
              <a:t>True IDC, MICT Park, Yangon </a:t>
            </a:r>
          </a:p>
        </p:txBody>
      </p:sp>
    </p:spTree>
    <p:extLst>
      <p:ext uri="{BB962C8B-B14F-4D97-AF65-F5344CB8AC3E}">
        <p14:creationId xmlns:p14="http://schemas.microsoft.com/office/powerpoint/2010/main" val="49859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A215-3DEC-6C00-A61E-A815E13A4514}"/>
              </a:ext>
            </a:extLst>
          </p:cNvPr>
          <p:cNvSpPr>
            <a:spLocks noGrp="1"/>
          </p:cNvSpPr>
          <p:nvPr>
            <p:ph type="title"/>
          </p:nvPr>
        </p:nvSpPr>
        <p:spPr>
          <a:xfrm>
            <a:off x="838200" y="365125"/>
            <a:ext cx="10515600" cy="761711"/>
          </a:xfrm>
          <a:solidFill>
            <a:schemeClr val="accent1"/>
          </a:solidFill>
        </p:spPr>
        <p:txBody>
          <a:bodyPr/>
          <a:lstStyle/>
          <a:p>
            <a:r>
              <a:rPr lang="en-US" sz="4000">
                <a:solidFill>
                  <a:schemeClr val="bg1"/>
                </a:solidFill>
              </a:rPr>
              <a:t>Current</a:t>
            </a:r>
            <a:endParaRPr lang="en-US">
              <a:solidFill>
                <a:schemeClr val="bg1"/>
              </a:solidFill>
            </a:endParaRPr>
          </a:p>
        </p:txBody>
      </p:sp>
      <p:sp>
        <p:nvSpPr>
          <p:cNvPr id="3" name="Content Placeholder 2">
            <a:extLst>
              <a:ext uri="{FF2B5EF4-FFF2-40B4-BE49-F238E27FC236}">
                <a16:creationId xmlns:a16="http://schemas.microsoft.com/office/drawing/2014/main" id="{A00DAEF3-8779-3E46-0ECD-4B9E68255401}"/>
              </a:ext>
            </a:extLst>
          </p:cNvPr>
          <p:cNvSpPr>
            <a:spLocks noGrp="1"/>
          </p:cNvSpPr>
          <p:nvPr>
            <p:ph idx="1"/>
          </p:nvPr>
        </p:nvSpPr>
        <p:spPr>
          <a:xfrm>
            <a:off x="838200" y="1256145"/>
            <a:ext cx="10515600" cy="4920818"/>
          </a:xfrm>
        </p:spPr>
        <p:txBody>
          <a:bodyPr>
            <a:normAutofit/>
          </a:bodyPr>
          <a:lstStyle/>
          <a:p>
            <a:pPr marL="0" indent="0">
              <a:buNone/>
            </a:pPr>
            <a:r>
              <a:rPr lang="en-US"/>
              <a:t>Currently</a:t>
            </a:r>
          </a:p>
          <a:p>
            <a:r>
              <a:rPr lang="en-US"/>
              <a:t>2 x IXP</a:t>
            </a:r>
          </a:p>
          <a:p>
            <a:r>
              <a:rPr lang="en-US"/>
              <a:t>Service available in Yangon, Mandalay, Naypyitaw </a:t>
            </a:r>
          </a:p>
          <a:p>
            <a:r>
              <a:rPr lang="en-US"/>
              <a:t>Aggregated traffic - 140 Gbps</a:t>
            </a:r>
          </a:p>
          <a:p>
            <a:r>
              <a:rPr lang="en-US"/>
              <a:t>Total Connecting ASNs – 31</a:t>
            </a:r>
          </a:p>
          <a:p>
            <a:r>
              <a:rPr lang="en-US"/>
              <a:t>Major Content - Akamai, Google GGC, </a:t>
            </a:r>
            <a:r>
              <a:rPr lang="en-US" err="1"/>
              <a:t>Wangsu</a:t>
            </a:r>
            <a:r>
              <a:rPr lang="en-US"/>
              <a:t>, Netflix, Mobile Legend</a:t>
            </a:r>
          </a:p>
          <a:p>
            <a:r>
              <a:rPr lang="en-US"/>
              <a:t>DNS – K-root, PCH (ccTLD), MMIX owned DNS </a:t>
            </a:r>
          </a:p>
        </p:txBody>
      </p:sp>
      <p:sp>
        <p:nvSpPr>
          <p:cNvPr id="4" name="Slide Number Placeholder 3">
            <a:extLst>
              <a:ext uri="{FF2B5EF4-FFF2-40B4-BE49-F238E27FC236}">
                <a16:creationId xmlns:a16="http://schemas.microsoft.com/office/drawing/2014/main" id="{2269E94E-04C7-1C85-DF41-6F2C7BC4C9ED}"/>
              </a:ext>
            </a:extLst>
          </p:cNvPr>
          <p:cNvSpPr>
            <a:spLocks noGrp="1"/>
          </p:cNvSpPr>
          <p:nvPr>
            <p:ph type="sldNum" sz="quarter" idx="12"/>
          </p:nvPr>
        </p:nvSpPr>
        <p:spPr/>
        <p:txBody>
          <a:bodyPr/>
          <a:lstStyle/>
          <a:p>
            <a:fld id="{FAB6F89C-83D7-499F-B4C3-5F533B58AE94}" type="slidenum">
              <a:rPr lang="en-US" smtClean="0"/>
              <a:t>15</a:t>
            </a:fld>
            <a:endParaRPr lang="en-US"/>
          </a:p>
        </p:txBody>
      </p:sp>
    </p:spTree>
    <p:extLst>
      <p:ext uri="{BB962C8B-B14F-4D97-AF65-F5344CB8AC3E}">
        <p14:creationId xmlns:p14="http://schemas.microsoft.com/office/powerpoint/2010/main" val="177188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4540-ECC6-4D4D-9A06-F29B8BBC85D0}"/>
              </a:ext>
            </a:extLst>
          </p:cNvPr>
          <p:cNvSpPr>
            <a:spLocks noGrp="1"/>
          </p:cNvSpPr>
          <p:nvPr>
            <p:ph type="title"/>
          </p:nvPr>
        </p:nvSpPr>
        <p:spPr>
          <a:xfrm>
            <a:off x="838200" y="365126"/>
            <a:ext cx="10515600" cy="801688"/>
          </a:xfrm>
          <a:solidFill>
            <a:schemeClr val="accent6">
              <a:lumMod val="40000"/>
              <a:lumOff val="60000"/>
            </a:schemeClr>
          </a:solidFill>
        </p:spPr>
        <p:txBody>
          <a:bodyPr/>
          <a:lstStyle/>
          <a:p>
            <a:r>
              <a:rPr lang="en-US"/>
              <a:t>Major Contents</a:t>
            </a:r>
          </a:p>
        </p:txBody>
      </p:sp>
      <p:sp>
        <p:nvSpPr>
          <p:cNvPr id="3" name="Content Placeholder 2">
            <a:extLst>
              <a:ext uri="{FF2B5EF4-FFF2-40B4-BE49-F238E27FC236}">
                <a16:creationId xmlns:a16="http://schemas.microsoft.com/office/drawing/2014/main" id="{7AA94BE4-A06F-41A7-BE52-CFEC7C494B3E}"/>
              </a:ext>
            </a:extLst>
          </p:cNvPr>
          <p:cNvSpPr>
            <a:spLocks noGrp="1"/>
          </p:cNvSpPr>
          <p:nvPr>
            <p:ph idx="1"/>
          </p:nvPr>
        </p:nvSpPr>
        <p:spPr>
          <a:xfrm>
            <a:off x="838200" y="1385740"/>
            <a:ext cx="10515600" cy="4791223"/>
          </a:xfrm>
        </p:spPr>
        <p:txBody>
          <a:bodyPr>
            <a:normAutofit fontScale="70000" lnSpcReduction="20000"/>
          </a:bodyPr>
          <a:lstStyle/>
          <a:p>
            <a:pPr marL="0" indent="0">
              <a:buNone/>
            </a:pPr>
            <a:r>
              <a:rPr lang="en-US" b="1"/>
              <a:t>CDNs</a:t>
            </a:r>
          </a:p>
          <a:p>
            <a:r>
              <a:rPr lang="en-US"/>
              <a:t>Google GGC – </a:t>
            </a:r>
            <a:r>
              <a:rPr lang="en-US">
                <a:solidFill>
                  <a:srgbClr val="FF0000"/>
                </a:solidFill>
              </a:rPr>
              <a:t>17.5 G peak</a:t>
            </a:r>
            <a:r>
              <a:rPr lang="en-US"/>
              <a:t>, Capacity Limited ( waiting for new node)</a:t>
            </a:r>
          </a:p>
          <a:p>
            <a:r>
              <a:rPr lang="en-US" err="1"/>
              <a:t>WangSu</a:t>
            </a:r>
            <a:r>
              <a:rPr lang="en-US"/>
              <a:t> CDN – </a:t>
            </a:r>
            <a:r>
              <a:rPr lang="en-US">
                <a:solidFill>
                  <a:srgbClr val="FF0000"/>
                </a:solidFill>
              </a:rPr>
              <a:t>12.55 G peak</a:t>
            </a:r>
          </a:p>
          <a:p>
            <a:r>
              <a:rPr lang="en-US"/>
              <a:t>Akamai – </a:t>
            </a:r>
            <a:r>
              <a:rPr lang="en-US">
                <a:solidFill>
                  <a:srgbClr val="FF0000"/>
                </a:solidFill>
              </a:rPr>
              <a:t>130.48 G peak  </a:t>
            </a:r>
            <a:r>
              <a:rPr lang="en-US"/>
              <a:t>(YGN -74.64 G &amp; MDY- 55.84 G )</a:t>
            </a:r>
          </a:p>
          <a:p>
            <a:r>
              <a:rPr lang="en-US"/>
              <a:t>Netflix – </a:t>
            </a:r>
            <a:r>
              <a:rPr lang="en-US">
                <a:solidFill>
                  <a:srgbClr val="FF0000"/>
                </a:solidFill>
              </a:rPr>
              <a:t>1.46 G peak</a:t>
            </a:r>
          </a:p>
          <a:p>
            <a:endParaRPr lang="en-US"/>
          </a:p>
          <a:p>
            <a:pPr marL="0" indent="0">
              <a:buNone/>
            </a:pPr>
            <a:r>
              <a:rPr lang="en-US" b="1"/>
              <a:t>DNS Servers</a:t>
            </a:r>
          </a:p>
          <a:p>
            <a:r>
              <a:rPr lang="en-US"/>
              <a:t>K-Root</a:t>
            </a:r>
          </a:p>
          <a:p>
            <a:r>
              <a:rPr lang="en-US"/>
              <a:t>PCH ( Country level root and various )</a:t>
            </a:r>
          </a:p>
          <a:p>
            <a:r>
              <a:rPr lang="en-US"/>
              <a:t>MMIX DNS</a:t>
            </a:r>
          </a:p>
          <a:p>
            <a:endParaRPr lang="en-US"/>
          </a:p>
          <a:p>
            <a:pPr marL="0" indent="0">
              <a:buNone/>
            </a:pPr>
            <a:r>
              <a:rPr lang="en-US" b="1"/>
              <a:t>Well-known Peering Contents</a:t>
            </a:r>
          </a:p>
          <a:p>
            <a:r>
              <a:rPr lang="en-US"/>
              <a:t>Mobile Legend (MLG)</a:t>
            </a:r>
          </a:p>
          <a:p>
            <a:r>
              <a:rPr lang="en-US" err="1"/>
              <a:t>Kaopu</a:t>
            </a:r>
            <a:r>
              <a:rPr lang="en-US"/>
              <a:t> Cloud – not in service yet..</a:t>
            </a:r>
          </a:p>
          <a:p>
            <a:pPr marL="0" indent="0">
              <a:buNone/>
            </a:pPr>
            <a:endParaRPr lang="en-US" b="1"/>
          </a:p>
        </p:txBody>
      </p:sp>
      <p:sp>
        <p:nvSpPr>
          <p:cNvPr id="5" name="Footer Placeholder 4">
            <a:extLst>
              <a:ext uri="{FF2B5EF4-FFF2-40B4-BE49-F238E27FC236}">
                <a16:creationId xmlns:a16="http://schemas.microsoft.com/office/drawing/2014/main" id="{E9625A55-A8DB-4E3F-B721-CC4711FE9CD0}"/>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B79DD7A4-88BE-42B1-9127-FE4171E72B70}"/>
              </a:ext>
            </a:extLst>
          </p:cNvPr>
          <p:cNvSpPr>
            <a:spLocks noGrp="1"/>
          </p:cNvSpPr>
          <p:nvPr>
            <p:ph type="sldNum" sz="quarter" idx="12"/>
          </p:nvPr>
        </p:nvSpPr>
        <p:spPr/>
        <p:txBody>
          <a:bodyPr/>
          <a:lstStyle/>
          <a:p>
            <a:fld id="{F08947B0-CCDB-40D1-8516-50F1B0B32221}" type="slidenum">
              <a:rPr lang="en-US" smtClean="0"/>
              <a:t>16</a:t>
            </a:fld>
            <a:endParaRPr lang="en-US"/>
          </a:p>
        </p:txBody>
      </p:sp>
    </p:spTree>
    <p:extLst>
      <p:ext uri="{BB962C8B-B14F-4D97-AF65-F5344CB8AC3E}">
        <p14:creationId xmlns:p14="http://schemas.microsoft.com/office/powerpoint/2010/main" val="262064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BAAD8F-D018-3429-73B2-E7D2DBCBE4D5}"/>
              </a:ext>
            </a:extLst>
          </p:cNvPr>
          <p:cNvSpPr>
            <a:spLocks noGrp="1"/>
          </p:cNvSpPr>
          <p:nvPr>
            <p:ph type="sldNum" sz="quarter" idx="12"/>
          </p:nvPr>
        </p:nvSpPr>
        <p:spPr/>
        <p:txBody>
          <a:bodyPr/>
          <a:lstStyle/>
          <a:p>
            <a:fld id="{C6D34F27-8043-4D8C-AE57-0084CD5705E4}" type="slidenum">
              <a:rPr lang="en-US" smtClean="0"/>
              <a:t>17</a:t>
            </a:fld>
            <a:endParaRPr lang="en-US"/>
          </a:p>
        </p:txBody>
      </p:sp>
      <p:sp>
        <p:nvSpPr>
          <p:cNvPr id="14" name="TextBox 13">
            <a:extLst>
              <a:ext uri="{FF2B5EF4-FFF2-40B4-BE49-F238E27FC236}">
                <a16:creationId xmlns:a16="http://schemas.microsoft.com/office/drawing/2014/main" id="{E245B177-9D11-4DA0-2A20-708E353AC456}"/>
              </a:ext>
            </a:extLst>
          </p:cNvPr>
          <p:cNvSpPr txBox="1"/>
          <p:nvPr/>
        </p:nvSpPr>
        <p:spPr>
          <a:xfrm>
            <a:off x="977198" y="843280"/>
            <a:ext cx="4461532" cy="584775"/>
          </a:xfrm>
          <a:prstGeom prst="rect">
            <a:avLst/>
          </a:prstGeom>
          <a:solidFill>
            <a:schemeClr val="accent1"/>
          </a:solidFill>
        </p:spPr>
        <p:txBody>
          <a:bodyPr wrap="square" rtlCol="0">
            <a:spAutoFit/>
          </a:bodyPr>
          <a:lstStyle/>
          <a:p>
            <a:r>
              <a:rPr lang="en-US" sz="3200" b="1">
                <a:solidFill>
                  <a:schemeClr val="bg1"/>
                </a:solidFill>
              </a:rPr>
              <a:t>MMIX POPs</a:t>
            </a:r>
          </a:p>
        </p:txBody>
      </p:sp>
      <p:sp>
        <p:nvSpPr>
          <p:cNvPr id="15" name="TextBox 14">
            <a:extLst>
              <a:ext uri="{FF2B5EF4-FFF2-40B4-BE49-F238E27FC236}">
                <a16:creationId xmlns:a16="http://schemas.microsoft.com/office/drawing/2014/main" id="{9044639C-E64A-B07B-49CB-79345EAAA3E4}"/>
              </a:ext>
            </a:extLst>
          </p:cNvPr>
          <p:cNvSpPr txBox="1"/>
          <p:nvPr/>
        </p:nvSpPr>
        <p:spPr>
          <a:xfrm>
            <a:off x="1046479" y="1536551"/>
            <a:ext cx="3018483" cy="4467057"/>
          </a:xfrm>
          <a:prstGeom prst="rect">
            <a:avLst/>
          </a:prstGeom>
          <a:noFill/>
        </p:spPr>
        <p:txBody>
          <a:bodyPr wrap="square" rtlCol="0">
            <a:spAutoFit/>
          </a:bodyPr>
          <a:lstStyle/>
          <a:p>
            <a:pPr marL="285750" indent="-285750">
              <a:lnSpc>
                <a:spcPct val="150000"/>
              </a:lnSpc>
              <a:buClr>
                <a:srgbClr val="FF0000"/>
              </a:buClr>
              <a:buFont typeface="Wingdings" panose="05000000000000000000" pitchFamily="2" charset="2"/>
              <a:buChar char="Ø"/>
            </a:pPr>
            <a:r>
              <a:rPr lang="en-US" sz="2400" b="1" dirty="0"/>
              <a:t>Yangon IXP</a:t>
            </a:r>
            <a:endParaRPr lang="en-US" sz="2400" dirty="0"/>
          </a:p>
          <a:p>
            <a:pPr marL="914400" lvl="1" indent="-457200">
              <a:lnSpc>
                <a:spcPct val="150000"/>
              </a:lnSpc>
              <a:buFont typeface="Arial" panose="020B0604020202020204" pitchFamily="34" charset="0"/>
              <a:buChar char="•"/>
            </a:pPr>
            <a:r>
              <a:rPr lang="en-US" sz="2400" dirty="0"/>
              <a:t>in Sept 2017</a:t>
            </a:r>
            <a:endParaRPr lang="en-US" sz="2400" b="1" dirty="0"/>
          </a:p>
          <a:p>
            <a:pPr marL="285750" indent="-285750">
              <a:lnSpc>
                <a:spcPct val="150000"/>
              </a:lnSpc>
              <a:buClr>
                <a:srgbClr val="FF0000"/>
              </a:buClr>
              <a:buFont typeface="Wingdings" panose="05000000000000000000" pitchFamily="2" charset="2"/>
              <a:buChar char="Ø"/>
            </a:pPr>
            <a:r>
              <a:rPr lang="en-US" sz="2400" b="1" dirty="0"/>
              <a:t>Mandalay IXP</a:t>
            </a:r>
          </a:p>
          <a:p>
            <a:pPr marL="914400" lvl="1" indent="-457200">
              <a:lnSpc>
                <a:spcPct val="150000"/>
              </a:lnSpc>
              <a:buClr>
                <a:srgbClr val="FF0000"/>
              </a:buClr>
              <a:buFont typeface="Arial" panose="020B0604020202020204" pitchFamily="34" charset="0"/>
              <a:buChar char="•"/>
            </a:pPr>
            <a:r>
              <a:rPr lang="en-US" sz="2400" dirty="0"/>
              <a:t>in June 2023</a:t>
            </a:r>
            <a:endParaRPr lang="en-US" sz="2400" b="1" dirty="0"/>
          </a:p>
          <a:p>
            <a:pPr marL="285750" indent="-285750">
              <a:lnSpc>
                <a:spcPct val="150000"/>
              </a:lnSpc>
              <a:buClr>
                <a:srgbClr val="FF0000"/>
              </a:buClr>
              <a:buFont typeface="Wingdings" panose="05000000000000000000" pitchFamily="2" charset="2"/>
              <a:buChar char="Ø"/>
            </a:pPr>
            <a:r>
              <a:rPr lang="en-US" sz="2400" b="1" dirty="0"/>
              <a:t>Naypyitaw</a:t>
            </a:r>
          </a:p>
          <a:p>
            <a:pPr marL="914400" lvl="1" indent="-457200">
              <a:lnSpc>
                <a:spcPct val="150000"/>
              </a:lnSpc>
              <a:buClr>
                <a:srgbClr val="FF0000"/>
              </a:buClr>
              <a:buFont typeface="Arial" panose="020B0604020202020204" pitchFamily="34" charset="0"/>
              <a:buChar char="•"/>
            </a:pPr>
            <a:r>
              <a:rPr lang="en-US" sz="2400" dirty="0"/>
              <a:t>in June 2023</a:t>
            </a:r>
          </a:p>
          <a:p>
            <a:pPr marL="285750" indent="-285750">
              <a:lnSpc>
                <a:spcPct val="150000"/>
              </a:lnSpc>
              <a:buClr>
                <a:srgbClr val="FF0000"/>
              </a:buClr>
              <a:buFont typeface="Wingdings" panose="05000000000000000000" pitchFamily="2" charset="2"/>
              <a:buChar char="Ø"/>
            </a:pPr>
            <a:r>
              <a:rPr lang="en-US" sz="2400" b="1" dirty="0" err="1"/>
              <a:t>Tachileik</a:t>
            </a:r>
            <a:endParaRPr lang="en-US" sz="2400" b="1" dirty="0"/>
          </a:p>
          <a:p>
            <a:pPr marL="914400" lvl="1" indent="-457200">
              <a:lnSpc>
                <a:spcPct val="150000"/>
              </a:lnSpc>
              <a:buClr>
                <a:srgbClr val="FF0000"/>
              </a:buClr>
              <a:buFont typeface="Arial" panose="020B0604020202020204" pitchFamily="34" charset="0"/>
              <a:buChar char="•"/>
            </a:pPr>
            <a:r>
              <a:rPr lang="en-US" sz="2400" dirty="0"/>
              <a:t>In March 2024</a:t>
            </a:r>
          </a:p>
        </p:txBody>
      </p:sp>
      <p:pic>
        <p:nvPicPr>
          <p:cNvPr id="3" name="Picture 2">
            <a:extLst>
              <a:ext uri="{FF2B5EF4-FFF2-40B4-BE49-F238E27FC236}">
                <a16:creationId xmlns:a16="http://schemas.microsoft.com/office/drawing/2014/main" id="{4372065D-B3C7-9B8A-33B2-D3D5BB1D797E}"/>
              </a:ext>
            </a:extLst>
          </p:cNvPr>
          <p:cNvPicPr>
            <a:picLocks noChangeAspect="1"/>
          </p:cNvPicPr>
          <p:nvPr/>
        </p:nvPicPr>
        <p:blipFill>
          <a:blip r:embed="rId2"/>
          <a:stretch>
            <a:fillRect/>
          </a:stretch>
        </p:blipFill>
        <p:spPr>
          <a:xfrm>
            <a:off x="5500750" y="822310"/>
            <a:ext cx="5765491" cy="5213380"/>
          </a:xfrm>
          <a:prstGeom prst="rect">
            <a:avLst/>
          </a:prstGeom>
        </p:spPr>
      </p:pic>
    </p:spTree>
    <p:extLst>
      <p:ext uri="{BB962C8B-B14F-4D97-AF65-F5344CB8AC3E}">
        <p14:creationId xmlns:p14="http://schemas.microsoft.com/office/powerpoint/2010/main" val="3270015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4540-ECC6-4D4D-9A06-F29B8BBC85D0}"/>
              </a:ext>
            </a:extLst>
          </p:cNvPr>
          <p:cNvSpPr>
            <a:spLocks noGrp="1"/>
          </p:cNvSpPr>
          <p:nvPr>
            <p:ph type="title"/>
          </p:nvPr>
        </p:nvSpPr>
        <p:spPr>
          <a:xfrm>
            <a:off x="838200" y="365126"/>
            <a:ext cx="10515600" cy="636588"/>
          </a:xfrm>
          <a:solidFill>
            <a:schemeClr val="accent6">
              <a:lumMod val="40000"/>
              <a:lumOff val="60000"/>
            </a:schemeClr>
          </a:solidFill>
        </p:spPr>
        <p:txBody>
          <a:bodyPr>
            <a:normAutofit fontScale="90000"/>
          </a:bodyPr>
          <a:lstStyle/>
          <a:p>
            <a:r>
              <a:rPr lang="en-US" b="1"/>
              <a:t>Current Traffic – Updated on 9 March 2024</a:t>
            </a:r>
            <a:endParaRPr lang="en-US"/>
          </a:p>
        </p:txBody>
      </p:sp>
      <p:sp>
        <p:nvSpPr>
          <p:cNvPr id="5" name="Footer Placeholder 4">
            <a:extLst>
              <a:ext uri="{FF2B5EF4-FFF2-40B4-BE49-F238E27FC236}">
                <a16:creationId xmlns:a16="http://schemas.microsoft.com/office/drawing/2014/main" id="{E9625A55-A8DB-4E3F-B721-CC4711FE9CD0}"/>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B79DD7A4-88BE-42B1-9127-FE4171E72B70}"/>
              </a:ext>
            </a:extLst>
          </p:cNvPr>
          <p:cNvSpPr>
            <a:spLocks noGrp="1"/>
          </p:cNvSpPr>
          <p:nvPr>
            <p:ph type="sldNum" sz="quarter" idx="12"/>
          </p:nvPr>
        </p:nvSpPr>
        <p:spPr/>
        <p:txBody>
          <a:bodyPr/>
          <a:lstStyle/>
          <a:p>
            <a:fld id="{F08947B0-CCDB-40D1-8516-50F1B0B32221}" type="slidenum">
              <a:rPr lang="en-US" smtClean="0"/>
              <a:t>18</a:t>
            </a:fld>
            <a:endParaRPr lang="en-US"/>
          </a:p>
        </p:txBody>
      </p:sp>
      <p:pic>
        <p:nvPicPr>
          <p:cNvPr id="7" name="Picture 6">
            <a:extLst>
              <a:ext uri="{FF2B5EF4-FFF2-40B4-BE49-F238E27FC236}">
                <a16:creationId xmlns:a16="http://schemas.microsoft.com/office/drawing/2014/main" id="{9D4335F4-02B0-7759-FA96-FC3B446484B8}"/>
              </a:ext>
            </a:extLst>
          </p:cNvPr>
          <p:cNvPicPr>
            <a:picLocks noChangeAspect="1"/>
          </p:cNvPicPr>
          <p:nvPr/>
        </p:nvPicPr>
        <p:blipFill rotWithShape="1">
          <a:blip r:embed="rId2"/>
          <a:srcRect l="1521" t="12134" r="1075" b="8989"/>
          <a:stretch/>
        </p:blipFill>
        <p:spPr>
          <a:xfrm>
            <a:off x="595423" y="1765004"/>
            <a:ext cx="10758377" cy="4019108"/>
          </a:xfrm>
          <a:prstGeom prst="rect">
            <a:avLst/>
          </a:prstGeom>
          <a:ln w="12700">
            <a:solidFill>
              <a:srgbClr val="2A51A8"/>
            </a:solidFill>
          </a:ln>
        </p:spPr>
      </p:pic>
    </p:spTree>
    <p:extLst>
      <p:ext uri="{BB962C8B-B14F-4D97-AF65-F5344CB8AC3E}">
        <p14:creationId xmlns:p14="http://schemas.microsoft.com/office/powerpoint/2010/main" val="296125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614A21-ED94-06F3-9657-330E910B8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92CE2-7B44-7E61-0964-175BD71B32DE}"/>
              </a:ext>
            </a:extLst>
          </p:cNvPr>
          <p:cNvSpPr>
            <a:spLocks noGrp="1"/>
          </p:cNvSpPr>
          <p:nvPr>
            <p:ph type="title"/>
          </p:nvPr>
        </p:nvSpPr>
        <p:spPr>
          <a:xfrm>
            <a:off x="182880" y="2074362"/>
            <a:ext cx="2752354" cy="2709275"/>
          </a:xfrm>
          <a:prstGeom prst="ellipse">
            <a:avLst/>
          </a:prstGeom>
          <a:solidFill>
            <a:srgbClr val="0070C0"/>
          </a:solidFill>
          <a:ln w="174625" cmpd="thinThick">
            <a:solidFill>
              <a:srgbClr val="0070C0"/>
            </a:solidFill>
          </a:ln>
        </p:spPr>
        <p:txBody>
          <a:bodyPr vert="horz" lIns="91440" tIns="45720" rIns="91440" bIns="45720" rtlCol="0" anchor="ctr">
            <a:normAutofit/>
          </a:bodyPr>
          <a:lstStyle/>
          <a:p>
            <a:pPr algn="ctr"/>
            <a:r>
              <a:rPr lang="en-US" sz="3200" b="1" kern="1200">
                <a:solidFill>
                  <a:schemeClr val="bg1"/>
                </a:solidFill>
                <a:latin typeface="+mj-lt"/>
                <a:ea typeface="+mj-ea"/>
                <a:cs typeface="+mj-cs"/>
              </a:rPr>
              <a:t>Peer Ports</a:t>
            </a:r>
          </a:p>
        </p:txBody>
      </p:sp>
      <p:sp>
        <p:nvSpPr>
          <p:cNvPr id="5" name="Footer Placeholder 4">
            <a:extLst>
              <a:ext uri="{FF2B5EF4-FFF2-40B4-BE49-F238E27FC236}">
                <a16:creationId xmlns:a16="http://schemas.microsoft.com/office/drawing/2014/main" id="{A65183F3-545E-C8BF-2C67-8631ADA2E44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MMIX History &amp; Status</a:t>
            </a:r>
          </a:p>
        </p:txBody>
      </p:sp>
      <p:sp>
        <p:nvSpPr>
          <p:cNvPr id="6" name="Slide Number Placeholder 5">
            <a:extLst>
              <a:ext uri="{FF2B5EF4-FFF2-40B4-BE49-F238E27FC236}">
                <a16:creationId xmlns:a16="http://schemas.microsoft.com/office/drawing/2014/main" id="{897D6D7D-294C-468E-1945-40B192D18FAB}"/>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spcAft>
                <a:spcPts val="600"/>
              </a:spcAft>
            </a:pPr>
            <a:fld id="{C6D34F27-8043-4D8C-AE57-0084CD5705E4}" type="slidenum">
              <a:rPr lang="en-US" smtClean="0"/>
              <a:pPr>
                <a:spcAft>
                  <a:spcPts val="600"/>
                </a:spcAft>
              </a:pPr>
              <a:t>19</a:t>
            </a:fld>
            <a:endParaRPr lang="en-US"/>
          </a:p>
        </p:txBody>
      </p:sp>
      <p:graphicFrame>
        <p:nvGraphicFramePr>
          <p:cNvPr id="4" name="Table 3">
            <a:extLst>
              <a:ext uri="{FF2B5EF4-FFF2-40B4-BE49-F238E27FC236}">
                <a16:creationId xmlns:a16="http://schemas.microsoft.com/office/drawing/2014/main" id="{4E9BAF4C-1AC4-B597-AC4B-72E836174234}"/>
              </a:ext>
            </a:extLst>
          </p:cNvPr>
          <p:cNvGraphicFramePr>
            <a:graphicFrameLocks noGrp="1"/>
          </p:cNvGraphicFramePr>
          <p:nvPr>
            <p:extLst>
              <p:ext uri="{D42A27DB-BD31-4B8C-83A1-F6EECF244321}">
                <p14:modId xmlns:p14="http://schemas.microsoft.com/office/powerpoint/2010/main" val="2792244455"/>
              </p:ext>
            </p:extLst>
          </p:nvPr>
        </p:nvGraphicFramePr>
        <p:xfrm>
          <a:off x="3391787" y="584791"/>
          <a:ext cx="8399721" cy="5050464"/>
        </p:xfrm>
        <a:graphic>
          <a:graphicData uri="http://schemas.openxmlformats.org/drawingml/2006/table">
            <a:tbl>
              <a:tblPr firstRow="1" bandRow="1">
                <a:tableStyleId>{69012ECD-51FC-41F1-AA8D-1B2483CD663E}</a:tableStyleId>
              </a:tblPr>
              <a:tblGrid>
                <a:gridCol w="2228277">
                  <a:extLst>
                    <a:ext uri="{9D8B030D-6E8A-4147-A177-3AD203B41FA5}">
                      <a16:colId xmlns:a16="http://schemas.microsoft.com/office/drawing/2014/main" val="3917861874"/>
                    </a:ext>
                  </a:extLst>
                </a:gridCol>
                <a:gridCol w="2539911">
                  <a:extLst>
                    <a:ext uri="{9D8B030D-6E8A-4147-A177-3AD203B41FA5}">
                      <a16:colId xmlns:a16="http://schemas.microsoft.com/office/drawing/2014/main" val="2616139678"/>
                    </a:ext>
                  </a:extLst>
                </a:gridCol>
                <a:gridCol w="2304149">
                  <a:extLst>
                    <a:ext uri="{9D8B030D-6E8A-4147-A177-3AD203B41FA5}">
                      <a16:colId xmlns:a16="http://schemas.microsoft.com/office/drawing/2014/main" val="101414759"/>
                    </a:ext>
                  </a:extLst>
                </a:gridCol>
                <a:gridCol w="1327384">
                  <a:extLst>
                    <a:ext uri="{9D8B030D-6E8A-4147-A177-3AD203B41FA5}">
                      <a16:colId xmlns:a16="http://schemas.microsoft.com/office/drawing/2014/main" val="2816560118"/>
                    </a:ext>
                  </a:extLst>
                </a:gridCol>
              </a:tblGrid>
              <a:tr h="631308">
                <a:tc>
                  <a:txBody>
                    <a:bodyPr/>
                    <a:lstStyle/>
                    <a:p>
                      <a:pPr algn="l" fontAlgn="b"/>
                      <a:r>
                        <a:rPr lang="en-US" sz="2800" u="none" strike="noStrike">
                          <a:effectLst/>
                        </a:rPr>
                        <a:t>Port </a:t>
                      </a:r>
                      <a:endParaRPr lang="en-US" sz="28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800" u="none" strike="noStrike">
                          <a:effectLst/>
                        </a:rPr>
                        <a:t>Peering YGN</a:t>
                      </a:r>
                      <a:endParaRPr lang="en-US" sz="28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800" u="none" strike="noStrike">
                          <a:effectLst/>
                        </a:rPr>
                        <a:t>Peering MDY</a:t>
                      </a:r>
                      <a:endParaRPr lang="en-US" sz="28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800" u="none" strike="noStrike">
                          <a:effectLst/>
                        </a:rPr>
                        <a:t>Both </a:t>
                      </a:r>
                      <a:endParaRPr lang="en-US" sz="2800" b="0" i="0" u="none" strike="noStrike">
                        <a:solidFill>
                          <a:srgbClr val="000000"/>
                        </a:solidFill>
                        <a:effectLst/>
                        <a:latin typeface="Calibri" panose="020F0502020204030204" pitchFamily="34" charset="0"/>
                      </a:endParaRPr>
                    </a:p>
                  </a:txBody>
                  <a:tcPr marL="16451" marR="16451" marT="16451" marB="0" anchor="b"/>
                </a:tc>
                <a:extLst>
                  <a:ext uri="{0D108BD9-81ED-4DB2-BD59-A6C34878D82A}">
                    <a16:rowId xmlns:a16="http://schemas.microsoft.com/office/drawing/2014/main" val="2179461453"/>
                  </a:ext>
                </a:extLst>
              </a:tr>
              <a:tr h="631308">
                <a:tc>
                  <a:txBody>
                    <a:bodyPr/>
                    <a:lstStyle/>
                    <a:p>
                      <a:pPr algn="l" fontAlgn="b"/>
                      <a:r>
                        <a:rPr lang="en-US" sz="2400" u="none" strike="noStrike">
                          <a:effectLst/>
                        </a:rPr>
                        <a:t>1G</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16451" marR="16451" marT="16451" marB="0" anchor="b"/>
                </a:tc>
                <a:extLst>
                  <a:ext uri="{0D108BD9-81ED-4DB2-BD59-A6C34878D82A}">
                    <a16:rowId xmlns:a16="http://schemas.microsoft.com/office/drawing/2014/main" val="366083686"/>
                  </a:ext>
                </a:extLst>
              </a:tr>
              <a:tr h="631308">
                <a:tc>
                  <a:txBody>
                    <a:bodyPr/>
                    <a:lstStyle/>
                    <a:p>
                      <a:pPr algn="l" fontAlgn="b"/>
                      <a:r>
                        <a:rPr lang="en-US" sz="2400" u="none" strike="noStrike">
                          <a:effectLst/>
                        </a:rPr>
                        <a:t>10G</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14</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18</a:t>
                      </a:r>
                      <a:endParaRPr lang="en-US" sz="2400" b="0" i="0" u="none" strike="noStrike">
                        <a:solidFill>
                          <a:srgbClr val="000000"/>
                        </a:solidFill>
                        <a:effectLst/>
                        <a:latin typeface="Calibri" panose="020F0502020204030204" pitchFamily="34" charset="0"/>
                      </a:endParaRPr>
                    </a:p>
                  </a:txBody>
                  <a:tcPr marL="16451" marR="16451" marT="16451" marB="0" anchor="b"/>
                </a:tc>
                <a:extLst>
                  <a:ext uri="{0D108BD9-81ED-4DB2-BD59-A6C34878D82A}">
                    <a16:rowId xmlns:a16="http://schemas.microsoft.com/office/drawing/2014/main" val="3115659418"/>
                  </a:ext>
                </a:extLst>
              </a:tr>
              <a:tr h="631308">
                <a:tc>
                  <a:txBody>
                    <a:bodyPr/>
                    <a:lstStyle/>
                    <a:p>
                      <a:pPr algn="l" fontAlgn="b"/>
                      <a:r>
                        <a:rPr lang="en-US" sz="2400" u="none" strike="noStrike">
                          <a:effectLst/>
                        </a:rPr>
                        <a:t>20G</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16451" marR="16451" marT="16451" marB="0" anchor="b"/>
                </a:tc>
                <a:extLst>
                  <a:ext uri="{0D108BD9-81ED-4DB2-BD59-A6C34878D82A}">
                    <a16:rowId xmlns:a16="http://schemas.microsoft.com/office/drawing/2014/main" val="2355749389"/>
                  </a:ext>
                </a:extLst>
              </a:tr>
              <a:tr h="631308">
                <a:tc>
                  <a:txBody>
                    <a:bodyPr/>
                    <a:lstStyle/>
                    <a:p>
                      <a:pPr algn="l" fontAlgn="b"/>
                      <a:r>
                        <a:rPr lang="en-US" sz="2400" u="none" strike="noStrike">
                          <a:effectLst/>
                        </a:rPr>
                        <a:t>40G</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16451" marR="16451" marT="16451" marB="0" anchor="b"/>
                </a:tc>
                <a:extLst>
                  <a:ext uri="{0D108BD9-81ED-4DB2-BD59-A6C34878D82A}">
                    <a16:rowId xmlns:a16="http://schemas.microsoft.com/office/drawing/2014/main" val="1520800366"/>
                  </a:ext>
                </a:extLst>
              </a:tr>
              <a:tr h="631308">
                <a:tc>
                  <a:txBody>
                    <a:bodyPr/>
                    <a:lstStyle/>
                    <a:p>
                      <a:pPr algn="l" fontAlgn="b"/>
                      <a:r>
                        <a:rPr lang="en-US" sz="2400" u="none" strike="noStrike">
                          <a:effectLst/>
                        </a:rPr>
                        <a:t>100G</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16451" marR="16451" marT="16451" marB="0" anchor="b"/>
                </a:tc>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16451" marR="16451" marT="16451" marB="0" anchor="b"/>
                </a:tc>
                <a:extLst>
                  <a:ext uri="{0D108BD9-81ED-4DB2-BD59-A6C34878D82A}">
                    <a16:rowId xmlns:a16="http://schemas.microsoft.com/office/drawing/2014/main" val="2544395641"/>
                  </a:ext>
                </a:extLst>
              </a:tr>
              <a:tr h="631308">
                <a:tc gridSpan="3">
                  <a:txBody>
                    <a:bodyPr/>
                    <a:lstStyle/>
                    <a:p>
                      <a:pPr algn="l" fontAlgn="b"/>
                      <a:r>
                        <a:rPr lang="en-US" sz="2400" u="none" strike="noStrike">
                          <a:effectLst/>
                        </a:rPr>
                        <a:t>Total Peering </a:t>
                      </a:r>
                      <a:endParaRPr lang="en-US" sz="2400" b="0" i="0" u="none" strike="noStrike">
                        <a:solidFill>
                          <a:srgbClr val="000000"/>
                        </a:solidFill>
                        <a:effectLst/>
                        <a:latin typeface="Calibri" panose="020F0502020204030204" pitchFamily="34" charset="0"/>
                      </a:endParaRPr>
                    </a:p>
                  </a:txBody>
                  <a:tcPr marL="16451" marR="16451" marT="16451" marB="0" anchor="b">
                    <a:solidFill>
                      <a:srgbClr val="FFC000"/>
                    </a:solidFill>
                  </a:tcPr>
                </a:tc>
                <a:tc hMerge="1">
                  <a:txBody>
                    <a:bodyPr/>
                    <a:lstStyle/>
                    <a:p>
                      <a:endParaRPr lang="en-US"/>
                    </a:p>
                  </a:txBody>
                  <a:tcPr/>
                </a:tc>
                <a:tc hMerge="1">
                  <a:txBody>
                    <a:bodyPr/>
                    <a:lstStyle/>
                    <a:p>
                      <a:endParaRPr lang="en-US"/>
                    </a:p>
                  </a:txBody>
                  <a:tcPr/>
                </a:tc>
                <a:tc>
                  <a:txBody>
                    <a:bodyPr/>
                    <a:lstStyle/>
                    <a:p>
                      <a:pPr algn="ctr" fontAlgn="b"/>
                      <a:r>
                        <a:rPr lang="en-US" sz="2400" u="none" strike="noStrike">
                          <a:effectLst/>
                        </a:rPr>
                        <a:t>33</a:t>
                      </a:r>
                      <a:endParaRPr lang="en-US" sz="2400" b="0" i="0" u="none" strike="noStrike">
                        <a:solidFill>
                          <a:srgbClr val="000000"/>
                        </a:solidFill>
                        <a:effectLst/>
                        <a:latin typeface="Calibri" panose="020F0502020204030204" pitchFamily="34" charset="0"/>
                      </a:endParaRPr>
                    </a:p>
                  </a:txBody>
                  <a:tcPr marL="16451" marR="16451" marT="16451" marB="0" anchor="b">
                    <a:solidFill>
                      <a:srgbClr val="FFC000"/>
                    </a:solidFill>
                  </a:tcPr>
                </a:tc>
                <a:extLst>
                  <a:ext uri="{0D108BD9-81ED-4DB2-BD59-A6C34878D82A}">
                    <a16:rowId xmlns:a16="http://schemas.microsoft.com/office/drawing/2014/main" val="4136866199"/>
                  </a:ext>
                </a:extLst>
              </a:tr>
              <a:tr h="631308">
                <a:tc gridSpan="3">
                  <a:txBody>
                    <a:bodyPr/>
                    <a:lstStyle/>
                    <a:p>
                      <a:pPr algn="l" fontAlgn="b"/>
                      <a:r>
                        <a:rPr lang="de-DE" sz="2400" u="none" strike="noStrike">
                          <a:effectLst/>
                        </a:rPr>
                        <a:t>CDN </a:t>
                      </a:r>
                      <a:r>
                        <a:rPr lang="de-DE" sz="2400" u="none" strike="noStrike" err="1">
                          <a:effectLst/>
                        </a:rPr>
                        <a:t>behind</a:t>
                      </a:r>
                      <a:r>
                        <a:rPr lang="de-DE" sz="2400" u="none" strike="noStrike">
                          <a:effectLst/>
                        </a:rPr>
                        <a:t> MMIX (GGC,NTFL)</a:t>
                      </a:r>
                      <a:endParaRPr lang="de-DE" sz="2400" b="0" i="0" u="none" strike="noStrike">
                        <a:solidFill>
                          <a:srgbClr val="000000"/>
                        </a:solidFill>
                        <a:effectLst/>
                        <a:latin typeface="Calibri" panose="020F0502020204030204" pitchFamily="34" charset="0"/>
                      </a:endParaRPr>
                    </a:p>
                  </a:txBody>
                  <a:tcPr marL="16451" marR="16451" marT="16451" marB="0" anchor="b">
                    <a:solidFill>
                      <a:schemeClr val="accent6">
                        <a:lumMod val="60000"/>
                        <a:lumOff val="40000"/>
                      </a:schemeClr>
                    </a:solidFill>
                  </a:tcPr>
                </a:tc>
                <a:tc hMerge="1">
                  <a:txBody>
                    <a:bodyPr/>
                    <a:lstStyle/>
                    <a:p>
                      <a:endParaRPr lang="en-US"/>
                    </a:p>
                  </a:txBody>
                  <a:tcPr/>
                </a:tc>
                <a:tc hMerge="1">
                  <a:txBody>
                    <a:bodyPr/>
                    <a:lstStyle/>
                    <a:p>
                      <a:endParaRPr lang="en-US"/>
                    </a:p>
                  </a:txBody>
                  <a:tcPr/>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16451" marR="16451" marT="16451" marB="0" anchor="b">
                    <a:solidFill>
                      <a:schemeClr val="accent6">
                        <a:lumMod val="60000"/>
                        <a:lumOff val="40000"/>
                      </a:schemeClr>
                    </a:solidFill>
                  </a:tcPr>
                </a:tc>
                <a:extLst>
                  <a:ext uri="{0D108BD9-81ED-4DB2-BD59-A6C34878D82A}">
                    <a16:rowId xmlns:a16="http://schemas.microsoft.com/office/drawing/2014/main" val="2662890349"/>
                  </a:ext>
                </a:extLst>
              </a:tr>
            </a:tbl>
          </a:graphicData>
        </a:graphic>
      </p:graphicFrame>
    </p:spTree>
    <p:extLst>
      <p:ext uri="{BB962C8B-B14F-4D97-AF65-F5344CB8AC3E}">
        <p14:creationId xmlns:p14="http://schemas.microsoft.com/office/powerpoint/2010/main" val="4179332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1628" y="147410"/>
            <a:ext cx="3995057" cy="1325563"/>
          </a:xfrm>
        </p:spPr>
        <p:txBody>
          <a:bodyPr/>
          <a:lstStyle/>
          <a:p>
            <a:r>
              <a:rPr lang="en-US" b="1"/>
              <a:t>MMIX Brief</a:t>
            </a:r>
          </a:p>
        </p:txBody>
      </p:sp>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2</a:t>
            </a:fld>
            <a:endParaRPr lang="en-US"/>
          </a:p>
        </p:txBody>
      </p:sp>
      <p:sp>
        <p:nvSpPr>
          <p:cNvPr id="7" name="Rounded Rectangle 6"/>
          <p:cNvSpPr/>
          <p:nvPr/>
        </p:nvSpPr>
        <p:spPr>
          <a:xfrm>
            <a:off x="899886" y="986971"/>
            <a:ext cx="11074400" cy="5493659"/>
          </a:xfrm>
          <a:prstGeom prst="roundRect">
            <a:avLst/>
          </a:prstGeom>
          <a:solidFill>
            <a:schemeClr val="accent1">
              <a:lumMod val="20000"/>
              <a:lumOff val="80000"/>
            </a:schemeClr>
          </a:solidFill>
          <a:ln>
            <a:noFill/>
          </a:ln>
          <a:effectLst>
            <a:softEdge rad="635000"/>
          </a:effectLst>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marL="457200" indent="-457200">
              <a:buFont typeface="Wingdings" pitchFamily="2" charset="2"/>
              <a:buChar char="Ø"/>
            </a:pPr>
            <a:r>
              <a:rPr lang="en-US" sz="3200"/>
              <a:t>Since Sept 2017.</a:t>
            </a:r>
            <a:endParaRPr lang="en-US">
              <a:cs typeface="Calibri"/>
            </a:endParaRPr>
          </a:p>
          <a:p>
            <a:pPr marL="457200" indent="-457200">
              <a:buFont typeface="Wingdings" pitchFamily="2" charset="2"/>
              <a:buChar char="Ø"/>
            </a:pPr>
            <a:r>
              <a:rPr lang="en-US" sz="3200"/>
              <a:t>Total 33 Members</a:t>
            </a:r>
            <a:endParaRPr lang="en-US" sz="3200">
              <a:cs typeface="Calibri"/>
            </a:endParaRPr>
          </a:p>
          <a:p>
            <a:pPr marL="914400" lvl="1" indent="-457200">
              <a:buFont typeface="Arial" pitchFamily="34" charset="0"/>
              <a:buChar char="•"/>
            </a:pPr>
            <a:r>
              <a:rPr lang="en-US" sz="2800"/>
              <a:t>30 Peering Members</a:t>
            </a:r>
          </a:p>
          <a:p>
            <a:pPr marL="1371600" lvl="2" indent="-457200">
              <a:buFont typeface="Arial" pitchFamily="34" charset="0"/>
              <a:buChar char="•"/>
            </a:pPr>
            <a:r>
              <a:rPr lang="en-US" sz="2800"/>
              <a:t>24 Principal Members</a:t>
            </a:r>
          </a:p>
          <a:p>
            <a:pPr marL="1371600" lvl="2" indent="-457200">
              <a:buFont typeface="Arial" pitchFamily="34" charset="0"/>
              <a:buChar char="•"/>
            </a:pPr>
            <a:r>
              <a:rPr lang="en-US" sz="2800"/>
              <a:t>6 Affiliate Members</a:t>
            </a:r>
          </a:p>
          <a:p>
            <a:pPr marL="914400" lvl="1" indent="-457200">
              <a:buFont typeface="Arial" pitchFamily="34" charset="0"/>
              <a:buChar char="•"/>
            </a:pPr>
            <a:r>
              <a:rPr lang="en-US" sz="2800"/>
              <a:t>3 Associate Members</a:t>
            </a:r>
            <a:endParaRPr lang="en-US" sz="2800">
              <a:cs typeface="Calibri"/>
            </a:endParaRPr>
          </a:p>
          <a:p>
            <a:pPr marL="457200" indent="-457200">
              <a:buFont typeface="Wingdings" panose="05000000000000000000" pitchFamily="2" charset="2"/>
              <a:buChar char="Ø"/>
            </a:pPr>
            <a:r>
              <a:rPr lang="en-US" sz="2800"/>
              <a:t>Date Center</a:t>
            </a:r>
            <a:endParaRPr lang="en-US" sz="2800">
              <a:cs typeface="Calibri"/>
            </a:endParaRPr>
          </a:p>
          <a:p>
            <a:pPr marL="914400" lvl="1" indent="-457200">
              <a:buFont typeface="Arial" pitchFamily="34" charset="0"/>
              <a:buChar char="•"/>
            </a:pPr>
            <a:r>
              <a:rPr lang="en-US" sz="2800"/>
              <a:t>Yangon IXP- True IDC, MICT Park</a:t>
            </a:r>
            <a:endParaRPr lang="en-US" sz="2800">
              <a:cs typeface="Calibri"/>
            </a:endParaRPr>
          </a:p>
          <a:p>
            <a:pPr marL="914400" lvl="1" indent="-457200">
              <a:buFont typeface="Arial" pitchFamily="34" charset="0"/>
              <a:buChar char="•"/>
            </a:pPr>
            <a:r>
              <a:rPr lang="en-US" sz="2800"/>
              <a:t>Mandalay IXP – Ocean Wave IDC</a:t>
            </a:r>
          </a:p>
          <a:p>
            <a:pPr marL="914400" lvl="1" indent="-457200">
              <a:buFont typeface="Arial" pitchFamily="34" charset="0"/>
              <a:buChar char="•"/>
            </a:pPr>
            <a:r>
              <a:rPr lang="en-US" sz="2800">
                <a:cs typeface="Calibri"/>
              </a:rPr>
              <a:t>Naypyitaw POP – IT Spectrum DC-2</a:t>
            </a:r>
          </a:p>
          <a:p>
            <a:pPr marL="457200" indent="-457200">
              <a:buFont typeface="Wingdings" panose="05000000000000000000" pitchFamily="2" charset="2"/>
              <a:buChar char="Ø"/>
            </a:pPr>
            <a:r>
              <a:rPr lang="en-US" sz="3200"/>
              <a:t>Major Contents – 4 x CDNs  + Local Content</a:t>
            </a:r>
            <a:endParaRPr lang="en-US" sz="3200">
              <a:cs typeface="Calibri"/>
            </a:endParaRPr>
          </a:p>
          <a:p>
            <a:pPr marL="457200" indent="-457200">
              <a:buFont typeface="Wingdings" panose="05000000000000000000" pitchFamily="2" charset="2"/>
              <a:buChar char="Ø"/>
            </a:pPr>
            <a:r>
              <a:rPr lang="en-US" sz="3200"/>
              <a:t>Aggregate Traffic Peak – 140 Gbps</a:t>
            </a:r>
            <a:endParaRPr lang="en-US" sz="3200">
              <a:cs typeface="Calibri"/>
            </a:endParaRPr>
          </a:p>
          <a:p>
            <a:pPr marL="285750" indent="-285750" algn="ctr">
              <a:buFont typeface="Wingdings" pitchFamily="2" charset="2"/>
              <a:buChar char="Ø"/>
            </a:pPr>
            <a:endParaRPr lang="en-US" sz="1600">
              <a:cs typeface="Calibri"/>
            </a:endParaRPr>
          </a:p>
        </p:txBody>
      </p:sp>
    </p:spTree>
    <p:extLst>
      <p:ext uri="{BB962C8B-B14F-4D97-AF65-F5344CB8AC3E}">
        <p14:creationId xmlns:p14="http://schemas.microsoft.com/office/powerpoint/2010/main" val="2220923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5308EA91-FF32-5B10-5A4F-3871146E18F0}"/>
              </a:ext>
            </a:extLst>
          </p:cNvPr>
          <p:cNvSpPr/>
          <p:nvPr/>
        </p:nvSpPr>
        <p:spPr>
          <a:xfrm>
            <a:off x="5577089" y="4458487"/>
            <a:ext cx="703554" cy="81657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4FCDDFEB-B30A-8347-1462-55DB27C41878}"/>
              </a:ext>
            </a:extLst>
          </p:cNvPr>
          <p:cNvCxnSpPr>
            <a:cxnSpLocks/>
            <a:stCxn id="66" idx="2"/>
            <a:endCxn id="68" idx="0"/>
          </p:cNvCxnSpPr>
          <p:nvPr/>
        </p:nvCxnSpPr>
        <p:spPr>
          <a:xfrm flipH="1">
            <a:off x="5918577" y="5072367"/>
            <a:ext cx="2801" cy="40012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85049EB8-E25E-FB46-204D-ECF6EAB5A861}"/>
              </a:ext>
            </a:extLst>
          </p:cNvPr>
          <p:cNvSpPr/>
          <p:nvPr/>
        </p:nvSpPr>
        <p:spPr>
          <a:xfrm>
            <a:off x="7124862" y="2648778"/>
            <a:ext cx="1970663" cy="189837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6D53FE7E-7392-3669-FEBB-4526800EC362}"/>
              </a:ext>
            </a:extLst>
          </p:cNvPr>
          <p:cNvSpPr/>
          <p:nvPr/>
        </p:nvSpPr>
        <p:spPr>
          <a:xfrm>
            <a:off x="2758109" y="2648778"/>
            <a:ext cx="1970663" cy="189837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D71FD-F2CF-FCFB-5CD0-D2FFDFCA43E7}"/>
              </a:ext>
            </a:extLst>
          </p:cNvPr>
          <p:cNvSpPr>
            <a:spLocks noGrp="1"/>
          </p:cNvSpPr>
          <p:nvPr>
            <p:ph type="title"/>
          </p:nvPr>
        </p:nvSpPr>
        <p:spPr>
          <a:xfrm>
            <a:off x="838200" y="365126"/>
            <a:ext cx="10515600" cy="576984"/>
          </a:xfrm>
        </p:spPr>
        <p:txBody>
          <a:bodyPr>
            <a:normAutofit fontScale="90000"/>
          </a:bodyPr>
          <a:lstStyle/>
          <a:p>
            <a:r>
              <a:rPr lang="en-US" sz="4000"/>
              <a:t>Network Connectivity's</a:t>
            </a:r>
            <a:endParaRPr lang="en-US"/>
          </a:p>
        </p:txBody>
      </p:sp>
      <p:cxnSp>
        <p:nvCxnSpPr>
          <p:cNvPr id="69" name="Straight Connector 68">
            <a:extLst>
              <a:ext uri="{FF2B5EF4-FFF2-40B4-BE49-F238E27FC236}">
                <a16:creationId xmlns:a16="http://schemas.microsoft.com/office/drawing/2014/main" id="{E34981E6-4665-E080-EAAF-3E8587F135D1}"/>
              </a:ext>
            </a:extLst>
          </p:cNvPr>
          <p:cNvCxnSpPr>
            <a:cxnSpLocks/>
            <a:endCxn id="49" idx="1"/>
          </p:cNvCxnSpPr>
          <p:nvPr/>
        </p:nvCxnSpPr>
        <p:spPr>
          <a:xfrm>
            <a:off x="4547642" y="3060632"/>
            <a:ext cx="2746922" cy="4381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30F5385A-725A-1EC3-35C9-5DF3B7055EAC}"/>
              </a:ext>
            </a:extLst>
          </p:cNvPr>
          <p:cNvCxnSpPr>
            <a:cxnSpLocks/>
            <a:stCxn id="49" idx="3"/>
          </p:cNvCxnSpPr>
          <p:nvPr/>
        </p:nvCxnSpPr>
        <p:spPr>
          <a:xfrm flipV="1">
            <a:off x="7837489" y="3053861"/>
            <a:ext cx="1888055" cy="444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1710165-8927-773E-A9A8-87498A5362A6}"/>
              </a:ext>
            </a:extLst>
          </p:cNvPr>
          <p:cNvCxnSpPr>
            <a:cxnSpLocks/>
          </p:cNvCxnSpPr>
          <p:nvPr/>
        </p:nvCxnSpPr>
        <p:spPr>
          <a:xfrm>
            <a:off x="7851912" y="3505179"/>
            <a:ext cx="1873632" cy="506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4754951-E6E0-0EDD-59F2-95AF9B9F337F}"/>
              </a:ext>
            </a:extLst>
          </p:cNvPr>
          <p:cNvCxnSpPr>
            <a:cxnSpLocks/>
          </p:cNvCxnSpPr>
          <p:nvPr/>
        </p:nvCxnSpPr>
        <p:spPr>
          <a:xfrm flipV="1">
            <a:off x="4547642" y="3498788"/>
            <a:ext cx="2746922" cy="5060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A5D2F4D-E1E2-49E1-9E45-C2649CD68B30}"/>
              </a:ext>
            </a:extLst>
          </p:cNvPr>
          <p:cNvCxnSpPr>
            <a:cxnSpLocks/>
            <a:stCxn id="10" idx="0"/>
          </p:cNvCxnSpPr>
          <p:nvPr/>
        </p:nvCxnSpPr>
        <p:spPr>
          <a:xfrm flipH="1" flipV="1">
            <a:off x="3466140" y="2076362"/>
            <a:ext cx="810040" cy="71757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015EB0F-867D-BCFD-B65F-63213916B49D}"/>
              </a:ext>
            </a:extLst>
          </p:cNvPr>
          <p:cNvCxnSpPr>
            <a:cxnSpLocks/>
            <a:endCxn id="10" idx="0"/>
          </p:cNvCxnSpPr>
          <p:nvPr/>
        </p:nvCxnSpPr>
        <p:spPr>
          <a:xfrm>
            <a:off x="4276179" y="2076362"/>
            <a:ext cx="1" cy="71757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464170-AE48-5258-B0D4-6F96753532E9}"/>
              </a:ext>
            </a:extLst>
          </p:cNvPr>
          <p:cNvCxnSpPr>
            <a:cxnSpLocks/>
            <a:stCxn id="16" idx="2"/>
          </p:cNvCxnSpPr>
          <p:nvPr/>
        </p:nvCxnSpPr>
        <p:spPr>
          <a:xfrm flipH="1">
            <a:off x="3466140" y="4271549"/>
            <a:ext cx="810040" cy="81186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24424C4-254F-60B4-09DB-FB9314833D7A}"/>
              </a:ext>
            </a:extLst>
          </p:cNvPr>
          <p:cNvCxnSpPr>
            <a:cxnSpLocks/>
            <a:stCxn id="16" idx="2"/>
          </p:cNvCxnSpPr>
          <p:nvPr/>
        </p:nvCxnSpPr>
        <p:spPr>
          <a:xfrm flipH="1">
            <a:off x="4276179" y="4271549"/>
            <a:ext cx="1" cy="81186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C356C29-EB03-93E2-883A-51F7E3380302}"/>
              </a:ext>
            </a:extLst>
          </p:cNvPr>
          <p:cNvCxnSpPr>
            <a:cxnSpLocks/>
            <a:stCxn id="16" idx="1"/>
          </p:cNvCxnSpPr>
          <p:nvPr/>
        </p:nvCxnSpPr>
        <p:spPr>
          <a:xfrm flipH="1">
            <a:off x="2218706" y="4004849"/>
            <a:ext cx="1786011" cy="639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DE687BD-9842-3DD4-17E7-71C727DC1E6C}"/>
              </a:ext>
            </a:extLst>
          </p:cNvPr>
          <p:cNvCxnSpPr>
            <a:cxnSpLocks/>
            <a:stCxn id="10" idx="1"/>
          </p:cNvCxnSpPr>
          <p:nvPr/>
        </p:nvCxnSpPr>
        <p:spPr>
          <a:xfrm flipH="1" flipV="1">
            <a:off x="2218706" y="3053861"/>
            <a:ext cx="1786011" cy="677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8921ECA-ED23-A115-0E11-8DB417A0DA6A}"/>
              </a:ext>
            </a:extLst>
          </p:cNvPr>
          <p:cNvCxnSpPr>
            <a:cxnSpLocks/>
            <a:endCxn id="49" idx="0"/>
          </p:cNvCxnSpPr>
          <p:nvPr/>
        </p:nvCxnSpPr>
        <p:spPr>
          <a:xfrm flipH="1">
            <a:off x="7566027" y="2076362"/>
            <a:ext cx="3711" cy="1155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FDFF05-14B7-2174-076F-6543997D73E8}"/>
              </a:ext>
            </a:extLst>
          </p:cNvPr>
          <p:cNvCxnSpPr>
            <a:cxnSpLocks/>
            <a:endCxn id="49" idx="0"/>
          </p:cNvCxnSpPr>
          <p:nvPr/>
        </p:nvCxnSpPr>
        <p:spPr>
          <a:xfrm flipH="1">
            <a:off x="7566027" y="2076362"/>
            <a:ext cx="813750" cy="1155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291189-1C9D-F9F4-663E-ECF8441137B0}"/>
              </a:ext>
            </a:extLst>
          </p:cNvPr>
          <p:cNvCxnSpPr>
            <a:cxnSpLocks/>
          </p:cNvCxnSpPr>
          <p:nvPr/>
        </p:nvCxnSpPr>
        <p:spPr>
          <a:xfrm flipH="1" flipV="1">
            <a:off x="3378320" y="2106476"/>
            <a:ext cx="810040" cy="6874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73">
            <a:extLst>
              <a:ext uri="{FF2B5EF4-FFF2-40B4-BE49-F238E27FC236}">
                <a16:creationId xmlns:a16="http://schemas.microsoft.com/office/drawing/2014/main" id="{7B57A593-AEF4-250C-9A8E-6E24195A86E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717" y="2793932"/>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3">
            <a:extLst>
              <a:ext uri="{FF2B5EF4-FFF2-40B4-BE49-F238E27FC236}">
                <a16:creationId xmlns:a16="http://schemas.microsoft.com/office/drawing/2014/main" id="{C14E58C8-EA85-721A-84F6-B7E11A41DC4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717" y="3738149"/>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a:extLst>
              <a:ext uri="{FF2B5EF4-FFF2-40B4-BE49-F238E27FC236}">
                <a16:creationId xmlns:a16="http://schemas.microsoft.com/office/drawing/2014/main" id="{DA99743F-F213-2B90-A951-3CC154BE34DF}"/>
              </a:ext>
            </a:extLst>
          </p:cNvPr>
          <p:cNvCxnSpPr>
            <a:cxnSpLocks/>
            <a:stCxn id="39" idx="2"/>
            <a:endCxn id="40" idx="0"/>
          </p:cNvCxnSpPr>
          <p:nvPr/>
        </p:nvCxnSpPr>
        <p:spPr>
          <a:xfrm>
            <a:off x="4276180" y="3327332"/>
            <a:ext cx="0" cy="4108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7B9C282-0879-8001-140A-FBAD7F38AFFB}"/>
              </a:ext>
            </a:extLst>
          </p:cNvPr>
          <p:cNvSpPr txBox="1"/>
          <p:nvPr/>
        </p:nvSpPr>
        <p:spPr>
          <a:xfrm>
            <a:off x="3970413" y="4273821"/>
            <a:ext cx="611532" cy="184666"/>
          </a:xfrm>
          <a:prstGeom prst="rect">
            <a:avLst/>
          </a:prstGeom>
          <a:solidFill>
            <a:schemeClr val="bg1"/>
          </a:solidFill>
        </p:spPr>
        <p:txBody>
          <a:bodyPr wrap="square" lIns="0" tIns="0" rIns="0" bIns="0" rtlCol="0">
            <a:spAutoFit/>
          </a:bodyPr>
          <a:lstStyle/>
          <a:p>
            <a:pPr algn="ctr"/>
            <a:r>
              <a:rPr lang="en-US" sz="1200" b="1">
                <a:solidFill>
                  <a:srgbClr val="0070C0"/>
                </a:solidFill>
              </a:rPr>
              <a:t>YGN-2</a:t>
            </a:r>
          </a:p>
        </p:txBody>
      </p:sp>
      <p:sp>
        <p:nvSpPr>
          <p:cNvPr id="47" name="TextBox 46">
            <a:extLst>
              <a:ext uri="{FF2B5EF4-FFF2-40B4-BE49-F238E27FC236}">
                <a16:creationId xmlns:a16="http://schemas.microsoft.com/office/drawing/2014/main" id="{31010B69-752C-979D-EB84-EED043E0EE4D}"/>
              </a:ext>
            </a:extLst>
          </p:cNvPr>
          <p:cNvSpPr txBox="1"/>
          <p:nvPr/>
        </p:nvSpPr>
        <p:spPr>
          <a:xfrm>
            <a:off x="3979938" y="3348654"/>
            <a:ext cx="518939" cy="184666"/>
          </a:xfrm>
          <a:prstGeom prst="rect">
            <a:avLst/>
          </a:prstGeom>
          <a:solidFill>
            <a:schemeClr val="bg1"/>
          </a:solidFill>
        </p:spPr>
        <p:txBody>
          <a:bodyPr wrap="square" lIns="0" tIns="0" rIns="0" bIns="0" rtlCol="0">
            <a:spAutoFit/>
          </a:bodyPr>
          <a:lstStyle/>
          <a:p>
            <a:pPr algn="ctr"/>
            <a:r>
              <a:rPr lang="en-US" sz="1200" b="1">
                <a:solidFill>
                  <a:srgbClr val="0070C0"/>
                </a:solidFill>
              </a:rPr>
              <a:t>YGN1</a:t>
            </a:r>
          </a:p>
        </p:txBody>
      </p:sp>
      <p:pic>
        <p:nvPicPr>
          <p:cNvPr id="49" name="Picture 73">
            <a:extLst>
              <a:ext uri="{FF2B5EF4-FFF2-40B4-BE49-F238E27FC236}">
                <a16:creationId xmlns:a16="http://schemas.microsoft.com/office/drawing/2014/main" id="{23E861A9-FDDC-E91B-B90D-91AD4142E89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564" y="3232088"/>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a:extLst>
              <a:ext uri="{FF2B5EF4-FFF2-40B4-BE49-F238E27FC236}">
                <a16:creationId xmlns:a16="http://schemas.microsoft.com/office/drawing/2014/main" id="{BE97D800-7FAA-E56E-E055-43E18379373F}"/>
              </a:ext>
            </a:extLst>
          </p:cNvPr>
          <p:cNvSpPr txBox="1"/>
          <p:nvPr/>
        </p:nvSpPr>
        <p:spPr>
          <a:xfrm>
            <a:off x="7260260" y="3767760"/>
            <a:ext cx="611532" cy="184666"/>
          </a:xfrm>
          <a:prstGeom prst="rect">
            <a:avLst/>
          </a:prstGeom>
          <a:solidFill>
            <a:schemeClr val="bg1"/>
          </a:solidFill>
        </p:spPr>
        <p:txBody>
          <a:bodyPr wrap="square" lIns="0" tIns="0" rIns="0" bIns="0" rtlCol="0">
            <a:spAutoFit/>
          </a:bodyPr>
          <a:lstStyle/>
          <a:p>
            <a:pPr algn="ctr"/>
            <a:r>
              <a:rPr lang="en-US" sz="1200" b="1">
                <a:solidFill>
                  <a:srgbClr val="0070C0"/>
                </a:solidFill>
              </a:rPr>
              <a:t>MDY-1</a:t>
            </a:r>
          </a:p>
        </p:txBody>
      </p:sp>
      <p:sp>
        <p:nvSpPr>
          <p:cNvPr id="4" name="Rectangle: Rounded Corners 3">
            <a:extLst>
              <a:ext uri="{FF2B5EF4-FFF2-40B4-BE49-F238E27FC236}">
                <a16:creationId xmlns:a16="http://schemas.microsoft.com/office/drawing/2014/main" id="{E7E9390E-CB5C-7AD7-BD3B-8AB76365DDFF}"/>
              </a:ext>
            </a:extLst>
          </p:cNvPr>
          <p:cNvSpPr/>
          <p:nvPr/>
        </p:nvSpPr>
        <p:spPr>
          <a:xfrm>
            <a:off x="8137835" y="5096194"/>
            <a:ext cx="2275166" cy="99341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200" b="1">
                <a:solidFill>
                  <a:schemeClr val="tx1"/>
                </a:solidFill>
              </a:rPr>
              <a:t>Legend:</a:t>
            </a:r>
            <a:endParaRPr lang="en-US" sz="1200">
              <a:solidFill>
                <a:schemeClr val="tx1"/>
              </a:solidFill>
            </a:endParaRPr>
          </a:p>
          <a:p>
            <a:r>
              <a:rPr lang="en-US" sz="1200">
                <a:solidFill>
                  <a:schemeClr val="tx1"/>
                </a:solidFill>
              </a:rPr>
              <a:t>RS – Route Server</a:t>
            </a:r>
          </a:p>
          <a:p>
            <a:r>
              <a:rPr lang="en-US" sz="1200">
                <a:solidFill>
                  <a:schemeClr val="tx1"/>
                </a:solidFill>
              </a:rPr>
              <a:t>                    Mandalay Peering</a:t>
            </a:r>
          </a:p>
          <a:p>
            <a:r>
              <a:rPr lang="en-US" sz="1200">
                <a:solidFill>
                  <a:schemeClr val="tx1"/>
                </a:solidFill>
              </a:rPr>
              <a:t>                    Yangon Peering</a:t>
            </a:r>
          </a:p>
        </p:txBody>
      </p:sp>
      <p:cxnSp>
        <p:nvCxnSpPr>
          <p:cNvPr id="9" name="Straight Connector 8">
            <a:extLst>
              <a:ext uri="{FF2B5EF4-FFF2-40B4-BE49-F238E27FC236}">
                <a16:creationId xmlns:a16="http://schemas.microsoft.com/office/drawing/2014/main" id="{7E4628F8-9649-9506-4B93-DC3DF3DF4066}"/>
              </a:ext>
            </a:extLst>
          </p:cNvPr>
          <p:cNvCxnSpPr>
            <a:cxnSpLocks/>
          </p:cNvCxnSpPr>
          <p:nvPr/>
        </p:nvCxnSpPr>
        <p:spPr>
          <a:xfrm flipH="1">
            <a:off x="8230178" y="5695918"/>
            <a:ext cx="5585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52F34D-2B6E-D242-628A-AC2E1DFB715E}"/>
              </a:ext>
            </a:extLst>
          </p:cNvPr>
          <p:cNvCxnSpPr>
            <a:cxnSpLocks/>
          </p:cNvCxnSpPr>
          <p:nvPr/>
        </p:nvCxnSpPr>
        <p:spPr>
          <a:xfrm flipH="1">
            <a:off x="8230178" y="5881652"/>
            <a:ext cx="55855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BC64FC3-0E31-85EB-862F-0C3311C236DF}"/>
              </a:ext>
            </a:extLst>
          </p:cNvPr>
          <p:cNvCxnSpPr>
            <a:cxnSpLocks/>
          </p:cNvCxnSpPr>
          <p:nvPr/>
        </p:nvCxnSpPr>
        <p:spPr>
          <a:xfrm flipH="1">
            <a:off x="3338513" y="4458487"/>
            <a:ext cx="641425" cy="6249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2BA31DA-EC2B-6AE7-5AEE-304445227E83}"/>
              </a:ext>
            </a:extLst>
          </p:cNvPr>
          <p:cNvCxnSpPr>
            <a:cxnSpLocks/>
          </p:cNvCxnSpPr>
          <p:nvPr/>
        </p:nvCxnSpPr>
        <p:spPr>
          <a:xfrm flipV="1">
            <a:off x="4352923" y="2097684"/>
            <a:ext cx="0" cy="6962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04BC01F-F911-C5BE-89EF-4883AE329067}"/>
              </a:ext>
            </a:extLst>
          </p:cNvPr>
          <p:cNvSpPr txBox="1"/>
          <p:nvPr/>
        </p:nvSpPr>
        <p:spPr>
          <a:xfrm>
            <a:off x="5634978" y="4994489"/>
            <a:ext cx="611532" cy="184666"/>
          </a:xfrm>
          <a:prstGeom prst="rect">
            <a:avLst/>
          </a:prstGeom>
          <a:solidFill>
            <a:schemeClr val="bg1"/>
          </a:solidFill>
        </p:spPr>
        <p:txBody>
          <a:bodyPr wrap="square" lIns="0" tIns="0" rIns="0" bIns="0" rtlCol="0">
            <a:spAutoFit/>
          </a:bodyPr>
          <a:lstStyle/>
          <a:p>
            <a:pPr algn="ctr"/>
            <a:r>
              <a:rPr lang="en-US" sz="1200" b="1">
                <a:solidFill>
                  <a:srgbClr val="0070C0"/>
                </a:solidFill>
              </a:rPr>
              <a:t>NPT-1</a:t>
            </a:r>
          </a:p>
        </p:txBody>
      </p:sp>
      <p:pic>
        <p:nvPicPr>
          <p:cNvPr id="66" name="Picture 20" descr="C:\Users\ecoffey\AppData\Local\Temp\Rar$DRa0.608\30080_Device_switch_unknown_64.png">
            <a:extLst>
              <a:ext uri="{FF2B5EF4-FFF2-40B4-BE49-F238E27FC236}">
                <a16:creationId xmlns:a16="http://schemas.microsoft.com/office/drawing/2014/main" id="{40CF83A1-49AA-05A8-E0CC-55B94FF4B2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8" t="15171" r="-1"/>
          <a:stretch/>
        </p:blipFill>
        <p:spPr bwMode="auto">
          <a:xfrm>
            <a:off x="5672398" y="4658673"/>
            <a:ext cx="497960" cy="41369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7" descr="C:\Users\ecoffey\AppData\Local\Temp\Rar$DRa0.386\30067_Device_router_unreachable_64.png">
            <a:extLst>
              <a:ext uri="{FF2B5EF4-FFF2-40B4-BE49-F238E27FC236}">
                <a16:creationId xmlns:a16="http://schemas.microsoft.com/office/drawing/2014/main" id="{A5E58700-0D8C-D63D-6D80-C0770A229536}"/>
              </a:ext>
            </a:extLst>
          </p:cNvPr>
          <p:cNvPicPr>
            <a:picLocks noChangeAspect="1" noChangeArrowheads="1"/>
          </p:cNvPicPr>
          <p:nvPr/>
        </p:nvPicPr>
        <p:blipFill rotWithShape="1">
          <a:blip r:embed="rId4">
            <a:duotone>
              <a:prstClr val="black"/>
              <a:srgbClr val="69C400">
                <a:tint val="45000"/>
                <a:satMod val="400000"/>
              </a:srgbClr>
            </a:duotone>
            <a:extLst>
              <a:ext uri="{28A0092B-C50C-407E-A947-70E740481C1C}">
                <a14:useLocalDpi xmlns:a14="http://schemas.microsoft.com/office/drawing/2010/main" val="0"/>
              </a:ext>
            </a:extLst>
          </a:blip>
          <a:srcRect t="16721" b="19897"/>
          <a:stretch/>
        </p:blipFill>
        <p:spPr bwMode="auto">
          <a:xfrm>
            <a:off x="5588421" y="5472496"/>
            <a:ext cx="660311" cy="418517"/>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B3CDA4C9-6E36-D238-8C07-E394BDB2DBB6}"/>
              </a:ext>
            </a:extLst>
          </p:cNvPr>
          <p:cNvSpPr txBox="1"/>
          <p:nvPr/>
        </p:nvSpPr>
        <p:spPr>
          <a:xfrm>
            <a:off x="5742773" y="5867367"/>
            <a:ext cx="351606" cy="184666"/>
          </a:xfrm>
          <a:prstGeom prst="rect">
            <a:avLst/>
          </a:prstGeom>
          <a:solidFill>
            <a:schemeClr val="bg1"/>
          </a:solidFill>
          <a:ln>
            <a:noFill/>
          </a:ln>
        </p:spPr>
        <p:txBody>
          <a:bodyPr wrap="square" lIns="0" tIns="0" rIns="0" bIns="0" rtlCol="0">
            <a:spAutoFit/>
          </a:bodyPr>
          <a:lstStyle/>
          <a:p>
            <a:pPr algn="ctr"/>
            <a:r>
              <a:rPr lang="en-US" sz="1200" b="1">
                <a:solidFill>
                  <a:schemeClr val="accent6">
                    <a:lumMod val="75000"/>
                  </a:schemeClr>
                </a:solidFill>
              </a:rPr>
              <a:t>ISP</a:t>
            </a:r>
          </a:p>
        </p:txBody>
      </p:sp>
      <p:cxnSp>
        <p:nvCxnSpPr>
          <p:cNvPr id="73" name="Straight Connector 72">
            <a:extLst>
              <a:ext uri="{FF2B5EF4-FFF2-40B4-BE49-F238E27FC236}">
                <a16:creationId xmlns:a16="http://schemas.microsoft.com/office/drawing/2014/main" id="{07C8D413-7D3A-58CF-B6F6-70D42A06FB43}"/>
              </a:ext>
            </a:extLst>
          </p:cNvPr>
          <p:cNvCxnSpPr>
            <a:cxnSpLocks/>
            <a:stCxn id="40" idx="3"/>
            <a:endCxn id="66" idx="0"/>
          </p:cNvCxnSpPr>
          <p:nvPr/>
        </p:nvCxnSpPr>
        <p:spPr>
          <a:xfrm>
            <a:off x="4547642" y="4004849"/>
            <a:ext cx="1373736" cy="65382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9" name="Picture 27" descr="C:\Users\ecoffey\AppData\Local\Temp\Rar$DRa0.386\30067_Device_router_unreachable_64.png">
            <a:extLst>
              <a:ext uri="{FF2B5EF4-FFF2-40B4-BE49-F238E27FC236}">
                <a16:creationId xmlns:a16="http://schemas.microsoft.com/office/drawing/2014/main" id="{4FCAF2AD-276F-98BD-0C6A-3BC593A0E638}"/>
              </a:ext>
            </a:extLst>
          </p:cNvPr>
          <p:cNvPicPr>
            <a:picLocks noChangeAspect="1" noChangeArrowheads="1"/>
          </p:cNvPicPr>
          <p:nvPr/>
        </p:nvPicPr>
        <p:blipFill rotWithShape="1">
          <a:blip r:embed="rId4">
            <a:duotone>
              <a:prstClr val="black"/>
              <a:srgbClr val="69C400">
                <a:tint val="45000"/>
                <a:satMod val="400000"/>
              </a:srgbClr>
            </a:duotone>
            <a:extLst>
              <a:ext uri="{28A0092B-C50C-407E-A947-70E740481C1C}">
                <a14:useLocalDpi xmlns:a14="http://schemas.microsoft.com/office/drawing/2010/main" val="0"/>
              </a:ext>
            </a:extLst>
          </a:blip>
          <a:srcRect t="16721" b="19897"/>
          <a:stretch/>
        </p:blipFill>
        <p:spPr bwMode="auto">
          <a:xfrm>
            <a:off x="1554873" y="2824455"/>
            <a:ext cx="660311" cy="418517"/>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B1D6A46-3E8C-6E6B-0619-C351785516F8}"/>
              </a:ext>
            </a:extLst>
          </p:cNvPr>
          <p:cNvSpPr txBox="1"/>
          <p:nvPr/>
        </p:nvSpPr>
        <p:spPr>
          <a:xfrm>
            <a:off x="1709225" y="3219326"/>
            <a:ext cx="351606" cy="184666"/>
          </a:xfrm>
          <a:prstGeom prst="rect">
            <a:avLst/>
          </a:prstGeom>
          <a:noFill/>
          <a:ln>
            <a:noFill/>
          </a:ln>
        </p:spPr>
        <p:txBody>
          <a:bodyPr wrap="square" lIns="0" tIns="0" rIns="0" bIns="0" rtlCol="0">
            <a:spAutoFit/>
          </a:bodyPr>
          <a:lstStyle/>
          <a:p>
            <a:pPr algn="ctr"/>
            <a:r>
              <a:rPr lang="en-US" sz="1200" b="1">
                <a:solidFill>
                  <a:schemeClr val="accent6">
                    <a:lumMod val="75000"/>
                  </a:schemeClr>
                </a:solidFill>
              </a:rPr>
              <a:t>ISP</a:t>
            </a:r>
          </a:p>
        </p:txBody>
      </p:sp>
      <p:pic>
        <p:nvPicPr>
          <p:cNvPr id="81" name="Picture 27" descr="C:\Users\ecoffey\AppData\Local\Temp\Rar$DRa0.386\30067_Device_router_unreachable_64.png">
            <a:extLst>
              <a:ext uri="{FF2B5EF4-FFF2-40B4-BE49-F238E27FC236}">
                <a16:creationId xmlns:a16="http://schemas.microsoft.com/office/drawing/2014/main" id="{04C4E354-4E91-E518-7CAB-6EB7B8C59A13}"/>
              </a:ext>
            </a:extLst>
          </p:cNvPr>
          <p:cNvPicPr>
            <a:picLocks noChangeAspect="1" noChangeArrowheads="1"/>
          </p:cNvPicPr>
          <p:nvPr/>
        </p:nvPicPr>
        <p:blipFill rotWithShape="1">
          <a:blip r:embed="rId4">
            <a:duotone>
              <a:prstClr val="black"/>
              <a:srgbClr val="69C400">
                <a:tint val="45000"/>
                <a:satMod val="400000"/>
              </a:srgbClr>
            </a:duotone>
            <a:extLst>
              <a:ext uri="{28A0092B-C50C-407E-A947-70E740481C1C}">
                <a14:useLocalDpi xmlns:a14="http://schemas.microsoft.com/office/drawing/2010/main" val="0"/>
              </a:ext>
            </a:extLst>
          </a:blip>
          <a:srcRect t="16721" b="19897"/>
          <a:stretch/>
        </p:blipFill>
        <p:spPr bwMode="auto">
          <a:xfrm>
            <a:off x="1554873" y="3795590"/>
            <a:ext cx="660311" cy="418517"/>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65808304-8380-1F50-42F5-F7CC18B8570C}"/>
              </a:ext>
            </a:extLst>
          </p:cNvPr>
          <p:cNvSpPr txBox="1"/>
          <p:nvPr/>
        </p:nvSpPr>
        <p:spPr>
          <a:xfrm>
            <a:off x="1709225" y="4190461"/>
            <a:ext cx="351606" cy="184666"/>
          </a:xfrm>
          <a:prstGeom prst="rect">
            <a:avLst/>
          </a:prstGeom>
          <a:noFill/>
          <a:ln>
            <a:noFill/>
          </a:ln>
        </p:spPr>
        <p:txBody>
          <a:bodyPr wrap="square" lIns="0" tIns="0" rIns="0" bIns="0" rtlCol="0">
            <a:spAutoFit/>
          </a:bodyPr>
          <a:lstStyle/>
          <a:p>
            <a:pPr algn="ctr"/>
            <a:r>
              <a:rPr lang="en-US" sz="1200" b="1">
                <a:solidFill>
                  <a:schemeClr val="accent6">
                    <a:lumMod val="75000"/>
                  </a:schemeClr>
                </a:solidFill>
              </a:rPr>
              <a:t>ISP</a:t>
            </a:r>
          </a:p>
        </p:txBody>
      </p:sp>
      <p:pic>
        <p:nvPicPr>
          <p:cNvPr id="83" name="Picture 27" descr="C:\Users\ecoffey\AppData\Local\Temp\Rar$DRa0.376\30028_Device_file_server_unreachable_64.png">
            <a:extLst>
              <a:ext uri="{FF2B5EF4-FFF2-40B4-BE49-F238E27FC236}">
                <a16:creationId xmlns:a16="http://schemas.microsoft.com/office/drawing/2014/main" id="{E631A2A9-3CC8-CAA4-7AB4-7D7EF6D8BC0F}"/>
              </a:ext>
            </a:extLst>
          </p:cNvPr>
          <p:cNvPicPr>
            <a:picLocks noChangeAspect="1" noChangeArrowheads="1"/>
          </p:cNvPicPr>
          <p:nvPr/>
        </p:nvPicPr>
        <p:blipFill rotWithShape="1">
          <a:blip r:embed="rId5">
            <a:duotone>
              <a:prstClr val="black"/>
              <a:srgbClr val="69C400">
                <a:tint val="45000"/>
                <a:satMod val="400000"/>
              </a:srgbClr>
            </a:duotone>
            <a:extLst>
              <a:ext uri="{28A0092B-C50C-407E-A947-70E740481C1C}">
                <a14:useLocalDpi xmlns:a14="http://schemas.microsoft.com/office/drawing/2010/main" val="0"/>
              </a:ext>
            </a:extLst>
          </a:blip>
          <a:srcRect l="16400" r="16367"/>
          <a:stretch/>
        </p:blipFill>
        <p:spPr bwMode="auto">
          <a:xfrm>
            <a:off x="3191540" y="5095448"/>
            <a:ext cx="507141" cy="754315"/>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C23F5B4B-C271-1FED-6D5C-B0734D03587F}"/>
              </a:ext>
            </a:extLst>
          </p:cNvPr>
          <p:cNvSpPr txBox="1"/>
          <p:nvPr/>
        </p:nvSpPr>
        <p:spPr>
          <a:xfrm>
            <a:off x="3265203" y="5845813"/>
            <a:ext cx="351606" cy="184666"/>
          </a:xfrm>
          <a:prstGeom prst="rect">
            <a:avLst/>
          </a:prstGeom>
          <a:noFill/>
          <a:ln>
            <a:noFill/>
          </a:ln>
        </p:spPr>
        <p:txBody>
          <a:bodyPr wrap="square" lIns="0" tIns="0" rIns="0" bIns="0" rtlCol="0">
            <a:spAutoFit/>
          </a:bodyPr>
          <a:lstStyle/>
          <a:p>
            <a:pPr algn="ctr"/>
            <a:r>
              <a:rPr lang="en-US" sz="1200" b="1">
                <a:solidFill>
                  <a:schemeClr val="accent6">
                    <a:lumMod val="75000"/>
                  </a:schemeClr>
                </a:solidFill>
              </a:rPr>
              <a:t>CSP</a:t>
            </a:r>
          </a:p>
        </p:txBody>
      </p:sp>
      <p:pic>
        <p:nvPicPr>
          <p:cNvPr id="86" name="Picture 27" descr="C:\Users\ecoffey\AppData\Local\Temp\Rar$DRa0.376\30028_Device_file_server_unreachable_64.png">
            <a:extLst>
              <a:ext uri="{FF2B5EF4-FFF2-40B4-BE49-F238E27FC236}">
                <a16:creationId xmlns:a16="http://schemas.microsoft.com/office/drawing/2014/main" id="{7DE991BF-373A-94C6-2BFF-B36EDB20B0EF}"/>
              </a:ext>
            </a:extLst>
          </p:cNvPr>
          <p:cNvPicPr>
            <a:picLocks noChangeAspect="1" noChangeArrowheads="1"/>
          </p:cNvPicPr>
          <p:nvPr/>
        </p:nvPicPr>
        <p:blipFill rotWithShape="1">
          <a:blip r:embed="rId5">
            <a:duotone>
              <a:prstClr val="black"/>
              <a:srgbClr val="69C400">
                <a:tint val="45000"/>
                <a:satMod val="400000"/>
              </a:srgbClr>
            </a:duotone>
            <a:extLst>
              <a:ext uri="{28A0092B-C50C-407E-A947-70E740481C1C}">
                <a14:useLocalDpi xmlns:a14="http://schemas.microsoft.com/office/drawing/2010/main" val="0"/>
              </a:ext>
            </a:extLst>
          </a:blip>
          <a:srcRect l="16400" r="16367"/>
          <a:stretch/>
        </p:blipFill>
        <p:spPr bwMode="auto">
          <a:xfrm>
            <a:off x="4017889" y="5095448"/>
            <a:ext cx="507141" cy="754315"/>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BFE944E7-DCA8-7EC2-F043-9F6B816093C4}"/>
              </a:ext>
            </a:extLst>
          </p:cNvPr>
          <p:cNvSpPr txBox="1"/>
          <p:nvPr/>
        </p:nvSpPr>
        <p:spPr>
          <a:xfrm>
            <a:off x="3977836" y="5845813"/>
            <a:ext cx="579622" cy="369332"/>
          </a:xfrm>
          <a:prstGeom prst="rect">
            <a:avLst/>
          </a:prstGeom>
          <a:solidFill>
            <a:schemeClr val="bg1"/>
          </a:solidFill>
          <a:ln>
            <a:noFill/>
          </a:ln>
        </p:spPr>
        <p:txBody>
          <a:bodyPr wrap="square" lIns="0" tIns="0" rIns="0" bIns="0" rtlCol="0">
            <a:spAutoFit/>
          </a:bodyPr>
          <a:lstStyle/>
          <a:p>
            <a:pPr algn="ctr"/>
            <a:r>
              <a:rPr lang="en-US" sz="1200" b="1">
                <a:solidFill>
                  <a:schemeClr val="accent6">
                    <a:lumMod val="75000"/>
                  </a:schemeClr>
                </a:solidFill>
              </a:rPr>
              <a:t>RS</a:t>
            </a:r>
          </a:p>
          <a:p>
            <a:pPr algn="ctr"/>
            <a:r>
              <a:rPr lang="en-US" sz="1200" b="1">
                <a:solidFill>
                  <a:schemeClr val="accent6">
                    <a:lumMod val="75000"/>
                  </a:schemeClr>
                </a:solidFill>
              </a:rPr>
              <a:t>AS-9654</a:t>
            </a:r>
          </a:p>
        </p:txBody>
      </p:sp>
      <p:sp>
        <p:nvSpPr>
          <p:cNvPr id="88" name="TextBox 87">
            <a:extLst>
              <a:ext uri="{FF2B5EF4-FFF2-40B4-BE49-F238E27FC236}">
                <a16:creationId xmlns:a16="http://schemas.microsoft.com/office/drawing/2014/main" id="{989CEA3F-6C00-AFC8-014F-683ED5EE8B59}"/>
              </a:ext>
            </a:extLst>
          </p:cNvPr>
          <p:cNvSpPr txBox="1"/>
          <p:nvPr/>
        </p:nvSpPr>
        <p:spPr>
          <a:xfrm>
            <a:off x="3265203" y="1194608"/>
            <a:ext cx="351606" cy="184666"/>
          </a:xfrm>
          <a:prstGeom prst="rect">
            <a:avLst/>
          </a:prstGeom>
          <a:solidFill>
            <a:schemeClr val="bg1"/>
          </a:solidFill>
          <a:ln>
            <a:noFill/>
          </a:ln>
        </p:spPr>
        <p:txBody>
          <a:bodyPr wrap="square" lIns="0" tIns="0" rIns="0" bIns="0" rtlCol="0">
            <a:spAutoFit/>
          </a:bodyPr>
          <a:lstStyle/>
          <a:p>
            <a:pPr algn="ctr"/>
            <a:r>
              <a:rPr lang="en-US" sz="1200" b="1">
                <a:solidFill>
                  <a:schemeClr val="accent6">
                    <a:lumMod val="75000"/>
                  </a:schemeClr>
                </a:solidFill>
              </a:rPr>
              <a:t>CSP</a:t>
            </a:r>
          </a:p>
        </p:txBody>
      </p:sp>
      <p:pic>
        <p:nvPicPr>
          <p:cNvPr id="89" name="Picture 27" descr="C:\Users\ecoffey\AppData\Local\Temp\Rar$DRa0.376\30028_Device_file_server_unreachable_64.png">
            <a:extLst>
              <a:ext uri="{FF2B5EF4-FFF2-40B4-BE49-F238E27FC236}">
                <a16:creationId xmlns:a16="http://schemas.microsoft.com/office/drawing/2014/main" id="{A58E7EE0-AA62-CAC0-8A76-E5FF342D62D5}"/>
              </a:ext>
            </a:extLst>
          </p:cNvPr>
          <p:cNvPicPr>
            <a:picLocks noChangeAspect="1" noChangeArrowheads="1"/>
          </p:cNvPicPr>
          <p:nvPr/>
        </p:nvPicPr>
        <p:blipFill rotWithShape="1">
          <a:blip r:embed="rId5">
            <a:duotone>
              <a:prstClr val="black"/>
              <a:srgbClr val="69C400">
                <a:tint val="45000"/>
                <a:satMod val="400000"/>
              </a:srgbClr>
            </a:duotone>
            <a:extLst>
              <a:ext uri="{28A0092B-C50C-407E-A947-70E740481C1C}">
                <a14:useLocalDpi xmlns:a14="http://schemas.microsoft.com/office/drawing/2010/main" val="0"/>
              </a:ext>
            </a:extLst>
          </a:blip>
          <a:srcRect l="16400" r="16367"/>
          <a:stretch/>
        </p:blipFill>
        <p:spPr bwMode="auto">
          <a:xfrm>
            <a:off x="3191540" y="1357695"/>
            <a:ext cx="507141" cy="754315"/>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58DA7B2B-F008-F453-5267-3F06E3033984}"/>
              </a:ext>
            </a:extLst>
          </p:cNvPr>
          <p:cNvSpPr txBox="1"/>
          <p:nvPr/>
        </p:nvSpPr>
        <p:spPr>
          <a:xfrm>
            <a:off x="3783340" y="968801"/>
            <a:ext cx="1151378" cy="369332"/>
          </a:xfrm>
          <a:prstGeom prst="rect">
            <a:avLst/>
          </a:prstGeom>
          <a:solidFill>
            <a:schemeClr val="bg1"/>
          </a:solidFill>
          <a:ln>
            <a:noFill/>
          </a:ln>
        </p:spPr>
        <p:txBody>
          <a:bodyPr wrap="square" lIns="0" tIns="0" rIns="0" bIns="0" rtlCol="0">
            <a:spAutoFit/>
          </a:bodyPr>
          <a:lstStyle/>
          <a:p>
            <a:pPr algn="ctr"/>
            <a:r>
              <a:rPr lang="en-US" sz="1200" b="1">
                <a:solidFill>
                  <a:schemeClr val="accent6">
                    <a:lumMod val="75000"/>
                  </a:schemeClr>
                </a:solidFill>
              </a:rPr>
              <a:t>RS</a:t>
            </a:r>
          </a:p>
          <a:p>
            <a:pPr algn="ctr"/>
            <a:r>
              <a:rPr lang="en-US" sz="1200" b="1">
                <a:solidFill>
                  <a:schemeClr val="accent6">
                    <a:lumMod val="75000"/>
                  </a:schemeClr>
                </a:solidFill>
              </a:rPr>
              <a:t>AS-9654, </a:t>
            </a:r>
            <a:r>
              <a:rPr lang="en-US" sz="1200" b="1">
                <a:solidFill>
                  <a:srgbClr val="FF0000"/>
                </a:solidFill>
              </a:rPr>
              <a:t>AS-9333</a:t>
            </a:r>
          </a:p>
        </p:txBody>
      </p:sp>
      <p:pic>
        <p:nvPicPr>
          <p:cNvPr id="91" name="Picture 27" descr="C:\Users\ecoffey\AppData\Local\Temp\Rar$DRa0.376\30028_Device_file_server_unreachable_64.png">
            <a:extLst>
              <a:ext uri="{FF2B5EF4-FFF2-40B4-BE49-F238E27FC236}">
                <a16:creationId xmlns:a16="http://schemas.microsoft.com/office/drawing/2014/main" id="{5FE7C0C5-3673-5297-BE2F-0A8E5BF80837}"/>
              </a:ext>
            </a:extLst>
          </p:cNvPr>
          <p:cNvPicPr>
            <a:picLocks noChangeAspect="1" noChangeArrowheads="1"/>
          </p:cNvPicPr>
          <p:nvPr/>
        </p:nvPicPr>
        <p:blipFill rotWithShape="1">
          <a:blip r:embed="rId5">
            <a:duotone>
              <a:prstClr val="black"/>
              <a:srgbClr val="69C400">
                <a:tint val="45000"/>
                <a:satMod val="400000"/>
              </a:srgbClr>
            </a:duotone>
            <a:extLst>
              <a:ext uri="{28A0092B-C50C-407E-A947-70E740481C1C}">
                <a14:useLocalDpi xmlns:a14="http://schemas.microsoft.com/office/drawing/2010/main" val="0"/>
              </a:ext>
            </a:extLst>
          </a:blip>
          <a:srcRect l="16400" r="16367"/>
          <a:stretch/>
        </p:blipFill>
        <p:spPr bwMode="auto">
          <a:xfrm>
            <a:off x="4053184" y="1357695"/>
            <a:ext cx="507141" cy="75431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7" descr="C:\Users\ecoffey\AppData\Local\Temp\Rar$DRa0.376\30028_Device_file_server_critical_64.png">
            <a:extLst>
              <a:ext uri="{FF2B5EF4-FFF2-40B4-BE49-F238E27FC236}">
                <a16:creationId xmlns:a16="http://schemas.microsoft.com/office/drawing/2014/main" id="{54DA87ED-CD89-D71F-8170-635E345E0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0552" y="1345210"/>
            <a:ext cx="750949" cy="750949"/>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2BB6FE2-DBCE-25DC-7886-1DA4187A5D8A}"/>
              </a:ext>
            </a:extLst>
          </p:cNvPr>
          <p:cNvSpPr txBox="1"/>
          <p:nvPr/>
        </p:nvSpPr>
        <p:spPr>
          <a:xfrm>
            <a:off x="7230416" y="975878"/>
            <a:ext cx="671219" cy="369332"/>
          </a:xfrm>
          <a:prstGeom prst="rect">
            <a:avLst/>
          </a:prstGeom>
          <a:noFill/>
          <a:ln>
            <a:noFill/>
          </a:ln>
        </p:spPr>
        <p:txBody>
          <a:bodyPr wrap="square" lIns="0" tIns="0" rIns="0" bIns="0" rtlCol="0">
            <a:spAutoFit/>
          </a:bodyPr>
          <a:lstStyle/>
          <a:p>
            <a:pPr algn="ctr"/>
            <a:r>
              <a:rPr lang="en-US" sz="1200" b="1">
                <a:solidFill>
                  <a:srgbClr val="FF0000"/>
                </a:solidFill>
              </a:rPr>
              <a:t>RS</a:t>
            </a:r>
          </a:p>
          <a:p>
            <a:pPr algn="ctr"/>
            <a:r>
              <a:rPr lang="en-US" sz="1200" b="1">
                <a:solidFill>
                  <a:srgbClr val="FF0000"/>
                </a:solidFill>
              </a:rPr>
              <a:t>AS-9333</a:t>
            </a:r>
          </a:p>
        </p:txBody>
      </p:sp>
      <p:pic>
        <p:nvPicPr>
          <p:cNvPr id="94" name="Picture 7" descr="C:\Users\ecoffey\AppData\Local\Temp\Rar$DRa0.376\30028_Device_file_server_critical_64.png">
            <a:extLst>
              <a:ext uri="{FF2B5EF4-FFF2-40B4-BE49-F238E27FC236}">
                <a16:creationId xmlns:a16="http://schemas.microsoft.com/office/drawing/2014/main" id="{B54DED6B-DDFC-E2F6-25EC-F224DAB57E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1454" y="1345210"/>
            <a:ext cx="750949" cy="750949"/>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F4505EFD-F106-CA1E-2ABF-AB24C0E47DF3}"/>
              </a:ext>
            </a:extLst>
          </p:cNvPr>
          <p:cNvSpPr txBox="1"/>
          <p:nvPr/>
        </p:nvSpPr>
        <p:spPr>
          <a:xfrm>
            <a:off x="8221125" y="1185082"/>
            <a:ext cx="351606" cy="184666"/>
          </a:xfrm>
          <a:prstGeom prst="rect">
            <a:avLst/>
          </a:prstGeom>
          <a:noFill/>
          <a:ln>
            <a:noFill/>
          </a:ln>
        </p:spPr>
        <p:txBody>
          <a:bodyPr wrap="square" lIns="0" tIns="0" rIns="0" bIns="0" rtlCol="0">
            <a:spAutoFit/>
          </a:bodyPr>
          <a:lstStyle/>
          <a:p>
            <a:pPr algn="ctr"/>
            <a:r>
              <a:rPr lang="en-US" sz="1200" b="1">
                <a:solidFill>
                  <a:srgbClr val="FF0000"/>
                </a:solidFill>
              </a:rPr>
              <a:t>CSP</a:t>
            </a:r>
          </a:p>
        </p:txBody>
      </p:sp>
      <p:pic>
        <p:nvPicPr>
          <p:cNvPr id="96" name="Picture 7" descr="C:\Users\ecoffey\AppData\Local\Temp\Rar$DRa0.386\30067_Device_router_critical_64.png">
            <a:extLst>
              <a:ext uri="{FF2B5EF4-FFF2-40B4-BE49-F238E27FC236}">
                <a16:creationId xmlns:a16="http://schemas.microsoft.com/office/drawing/2014/main" id="{7F235420-CEDD-7754-7C60-A39B5CEDDA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5544" y="2703741"/>
            <a:ext cx="687457" cy="687457"/>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74568EE6-9359-DE5A-F34B-CBCA3F5E3455}"/>
              </a:ext>
            </a:extLst>
          </p:cNvPr>
          <p:cNvSpPr txBox="1"/>
          <p:nvPr/>
        </p:nvSpPr>
        <p:spPr>
          <a:xfrm>
            <a:off x="9892833" y="3219326"/>
            <a:ext cx="351606" cy="184666"/>
          </a:xfrm>
          <a:prstGeom prst="rect">
            <a:avLst/>
          </a:prstGeom>
          <a:noFill/>
          <a:ln>
            <a:noFill/>
          </a:ln>
        </p:spPr>
        <p:txBody>
          <a:bodyPr wrap="square" lIns="0" tIns="0" rIns="0" bIns="0" rtlCol="0">
            <a:spAutoFit/>
          </a:bodyPr>
          <a:lstStyle/>
          <a:p>
            <a:pPr algn="ctr"/>
            <a:r>
              <a:rPr lang="en-US" sz="1200" b="1">
                <a:solidFill>
                  <a:srgbClr val="FF0000"/>
                </a:solidFill>
              </a:rPr>
              <a:t>ISP</a:t>
            </a:r>
          </a:p>
        </p:txBody>
      </p:sp>
      <p:pic>
        <p:nvPicPr>
          <p:cNvPr id="98" name="Picture 7" descr="C:\Users\ecoffey\AppData\Local\Temp\Rar$DRa0.386\30067_Device_router_critical_64.png">
            <a:extLst>
              <a:ext uri="{FF2B5EF4-FFF2-40B4-BE49-F238E27FC236}">
                <a16:creationId xmlns:a16="http://schemas.microsoft.com/office/drawing/2014/main" id="{AAC18B88-E671-7BA9-B72D-E9BBC0788F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5544" y="3652258"/>
            <a:ext cx="687457" cy="68745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EDEECC71-7D92-883D-0696-8AC6D974A905}"/>
              </a:ext>
            </a:extLst>
          </p:cNvPr>
          <p:cNvSpPr txBox="1"/>
          <p:nvPr/>
        </p:nvSpPr>
        <p:spPr>
          <a:xfrm>
            <a:off x="9892833" y="4167843"/>
            <a:ext cx="351606" cy="184666"/>
          </a:xfrm>
          <a:prstGeom prst="rect">
            <a:avLst/>
          </a:prstGeom>
          <a:noFill/>
          <a:ln>
            <a:noFill/>
          </a:ln>
        </p:spPr>
        <p:txBody>
          <a:bodyPr wrap="square" lIns="0" tIns="0" rIns="0" bIns="0" rtlCol="0">
            <a:spAutoFit/>
          </a:bodyPr>
          <a:lstStyle/>
          <a:p>
            <a:pPr algn="ctr"/>
            <a:r>
              <a:rPr lang="en-US" sz="1200" b="1">
                <a:solidFill>
                  <a:srgbClr val="FF0000"/>
                </a:solidFill>
              </a:rPr>
              <a:t>ISP</a:t>
            </a:r>
          </a:p>
        </p:txBody>
      </p:sp>
    </p:spTree>
    <p:extLst>
      <p:ext uri="{BB962C8B-B14F-4D97-AF65-F5344CB8AC3E}">
        <p14:creationId xmlns:p14="http://schemas.microsoft.com/office/powerpoint/2010/main" val="332744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21</a:t>
            </a:fld>
            <a:endParaRPr lang="en-US"/>
          </a:p>
        </p:txBody>
      </p:sp>
      <p:sp>
        <p:nvSpPr>
          <p:cNvPr id="7" name="Rounded Rectangle 6"/>
          <p:cNvSpPr/>
          <p:nvPr/>
        </p:nvSpPr>
        <p:spPr>
          <a:xfrm>
            <a:off x="558800" y="682170"/>
            <a:ext cx="11074400" cy="5493659"/>
          </a:xfrm>
          <a:prstGeom prst="roundRect">
            <a:avLst/>
          </a:prstGeom>
          <a:solidFill>
            <a:schemeClr val="accent1">
              <a:lumMod val="75000"/>
            </a:schemeClr>
          </a:solidFill>
          <a:ln>
            <a:noFill/>
          </a:ln>
          <a:effectLst>
            <a:softEdge rad="635000"/>
          </a:effectLst>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ctr">
              <a:buFont typeface="Wingdings" pitchFamily="2" charset="2"/>
              <a:buChar char="Ø"/>
            </a:pPr>
            <a:r>
              <a:rPr lang="en-US" sz="5400">
                <a:solidFill>
                  <a:schemeClr val="bg1"/>
                </a:solidFill>
              </a:rPr>
              <a:t>Growth</a:t>
            </a:r>
          </a:p>
        </p:txBody>
      </p:sp>
      <p:sp>
        <p:nvSpPr>
          <p:cNvPr id="2" name="Date Placeholder 1">
            <a:extLst>
              <a:ext uri="{FF2B5EF4-FFF2-40B4-BE49-F238E27FC236}">
                <a16:creationId xmlns:a16="http://schemas.microsoft.com/office/drawing/2014/main" id="{A4889691-57A1-EABB-FC5E-39D22502D6F8}"/>
              </a:ext>
            </a:extLst>
          </p:cNvPr>
          <p:cNvSpPr>
            <a:spLocks noGrp="1"/>
          </p:cNvSpPr>
          <p:nvPr>
            <p:ph type="dt" sz="half" idx="10"/>
          </p:nvPr>
        </p:nvSpPr>
        <p:spPr/>
        <p:txBody>
          <a:bodyPr/>
          <a:lstStyle/>
          <a:p>
            <a:r>
              <a:rPr lang="en-US"/>
              <a:t>31-Aug-2022</a:t>
            </a:r>
          </a:p>
        </p:txBody>
      </p:sp>
    </p:spTree>
    <p:extLst>
      <p:ext uri="{BB962C8B-B14F-4D97-AF65-F5344CB8AC3E}">
        <p14:creationId xmlns:p14="http://schemas.microsoft.com/office/powerpoint/2010/main" val="107218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357" y="0"/>
            <a:ext cx="6854371" cy="1325563"/>
          </a:xfrm>
        </p:spPr>
        <p:txBody>
          <a:bodyPr/>
          <a:lstStyle/>
          <a:p>
            <a:r>
              <a:rPr lang="en-US" b="1"/>
              <a:t>MMIX’s Members Growth</a:t>
            </a:r>
          </a:p>
        </p:txBody>
      </p:sp>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22</a:t>
            </a:fld>
            <a:endParaRPr lang="en-US"/>
          </a:p>
        </p:txBody>
      </p:sp>
      <p:sp>
        <p:nvSpPr>
          <p:cNvPr id="3" name="Date Placeholder 2">
            <a:extLst>
              <a:ext uri="{FF2B5EF4-FFF2-40B4-BE49-F238E27FC236}">
                <a16:creationId xmlns:a16="http://schemas.microsoft.com/office/drawing/2014/main" id="{19D81EA3-CD7F-FF41-F4DD-CB5BB6064691}"/>
              </a:ext>
            </a:extLst>
          </p:cNvPr>
          <p:cNvSpPr>
            <a:spLocks noGrp="1"/>
          </p:cNvSpPr>
          <p:nvPr>
            <p:ph type="dt" sz="half" idx="10"/>
          </p:nvPr>
        </p:nvSpPr>
        <p:spPr/>
        <p:txBody>
          <a:bodyPr/>
          <a:lstStyle/>
          <a:p>
            <a:r>
              <a:rPr lang="en-US"/>
              <a:t>31-Aug-2022</a:t>
            </a:r>
          </a:p>
        </p:txBody>
      </p:sp>
      <p:graphicFrame>
        <p:nvGraphicFramePr>
          <p:cNvPr id="7" name="Chart 6">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201598463"/>
              </p:ext>
            </p:extLst>
          </p:nvPr>
        </p:nvGraphicFramePr>
        <p:xfrm>
          <a:off x="1084521" y="1020726"/>
          <a:ext cx="10462437" cy="5335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2029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476" y="-75650"/>
            <a:ext cx="7023100" cy="1325563"/>
          </a:xfrm>
        </p:spPr>
        <p:txBody>
          <a:bodyPr/>
          <a:lstStyle/>
          <a:p>
            <a:r>
              <a:rPr lang="en-US" b="1"/>
              <a:t>MMIX’s Traffic Improvement  </a:t>
            </a:r>
          </a:p>
        </p:txBody>
      </p:sp>
      <p:sp>
        <p:nvSpPr>
          <p:cNvPr id="4" name="Date Placeholder 3"/>
          <p:cNvSpPr>
            <a:spLocks noGrp="1"/>
          </p:cNvSpPr>
          <p:nvPr>
            <p:ph type="dt" sz="half" idx="10"/>
          </p:nvPr>
        </p:nvSpPr>
        <p:spPr/>
        <p:txBody>
          <a:bodyPr/>
          <a:lstStyle/>
          <a:p>
            <a:r>
              <a:rPr lang="en-US"/>
              <a:t>31-Aug-2022</a:t>
            </a:r>
          </a:p>
        </p:txBody>
      </p:sp>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23</a:t>
            </a:fld>
            <a:endParaRPr lang="en-US"/>
          </a:p>
        </p:txBody>
      </p:sp>
      <p:sp>
        <p:nvSpPr>
          <p:cNvPr id="8" name="Flowchart: Punched Tape 7">
            <a:extLst>
              <a:ext uri="{FF2B5EF4-FFF2-40B4-BE49-F238E27FC236}">
                <a16:creationId xmlns:a16="http://schemas.microsoft.com/office/drawing/2014/main" id="{E7EE71FF-1E25-4950-825C-53D485A92579}"/>
              </a:ext>
            </a:extLst>
          </p:cNvPr>
          <p:cNvSpPr/>
          <p:nvPr/>
        </p:nvSpPr>
        <p:spPr>
          <a:xfrm>
            <a:off x="1784609" y="2089320"/>
            <a:ext cx="2884055" cy="2059709"/>
          </a:xfrm>
          <a:prstGeom prst="flowChartPunchedTap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a:t>~ 100G International BW saving</a:t>
            </a:r>
          </a:p>
        </p:txBody>
      </p:sp>
      <p:graphicFrame>
        <p:nvGraphicFramePr>
          <p:cNvPr id="10" name="Chart 9">
            <a:extLst>
              <a:ext uri="{FF2B5EF4-FFF2-40B4-BE49-F238E27FC236}">
                <a16:creationId xmlns:a16="http://schemas.microsoft.com/office/drawing/2014/main" id="{9143DE20-EA02-4418-B0FC-754192968061}"/>
              </a:ext>
            </a:extLst>
          </p:cNvPr>
          <p:cNvGraphicFramePr>
            <a:graphicFrameLocks/>
          </p:cNvGraphicFramePr>
          <p:nvPr>
            <p:extLst>
              <p:ext uri="{D42A27DB-BD31-4B8C-83A1-F6EECF244321}">
                <p14:modId xmlns:p14="http://schemas.microsoft.com/office/powerpoint/2010/main" val="1995470946"/>
              </p:ext>
            </p:extLst>
          </p:nvPr>
        </p:nvGraphicFramePr>
        <p:xfrm>
          <a:off x="382772" y="946299"/>
          <a:ext cx="11505842" cy="54100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2698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24</a:t>
            </a:fld>
            <a:endParaRPr lang="en-US"/>
          </a:p>
        </p:txBody>
      </p:sp>
      <p:sp>
        <p:nvSpPr>
          <p:cNvPr id="7" name="Rounded Rectangle 6"/>
          <p:cNvSpPr/>
          <p:nvPr/>
        </p:nvSpPr>
        <p:spPr>
          <a:xfrm>
            <a:off x="558800" y="682170"/>
            <a:ext cx="11074400" cy="5493659"/>
          </a:xfrm>
          <a:prstGeom prst="roundRect">
            <a:avLst/>
          </a:prstGeom>
          <a:solidFill>
            <a:schemeClr val="accent1">
              <a:lumMod val="75000"/>
            </a:schemeClr>
          </a:solidFill>
          <a:ln>
            <a:noFill/>
          </a:ln>
          <a:effectLst>
            <a:softEdge rad="635000"/>
          </a:effectLst>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ctr">
              <a:buFont typeface="Wingdings" pitchFamily="2" charset="2"/>
              <a:buChar char="Ø"/>
            </a:pPr>
            <a:r>
              <a:rPr lang="en-US" sz="5400">
                <a:solidFill>
                  <a:schemeClr val="bg1"/>
                </a:solidFill>
              </a:rPr>
              <a:t>Future</a:t>
            </a:r>
          </a:p>
        </p:txBody>
      </p:sp>
      <p:sp>
        <p:nvSpPr>
          <p:cNvPr id="2" name="Date Placeholder 1">
            <a:extLst>
              <a:ext uri="{FF2B5EF4-FFF2-40B4-BE49-F238E27FC236}">
                <a16:creationId xmlns:a16="http://schemas.microsoft.com/office/drawing/2014/main" id="{69A71E75-9410-DFC9-A02F-776E8FBBBFDB}"/>
              </a:ext>
            </a:extLst>
          </p:cNvPr>
          <p:cNvSpPr>
            <a:spLocks noGrp="1"/>
          </p:cNvSpPr>
          <p:nvPr>
            <p:ph type="dt" sz="half" idx="10"/>
          </p:nvPr>
        </p:nvSpPr>
        <p:spPr/>
        <p:txBody>
          <a:bodyPr/>
          <a:lstStyle/>
          <a:p>
            <a:r>
              <a:rPr lang="en-US"/>
              <a:t>31-Aug-2022</a:t>
            </a:r>
          </a:p>
        </p:txBody>
      </p:sp>
    </p:spTree>
    <p:extLst>
      <p:ext uri="{BB962C8B-B14F-4D97-AF65-F5344CB8AC3E}">
        <p14:creationId xmlns:p14="http://schemas.microsoft.com/office/powerpoint/2010/main" val="2766123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ctangle 270">
            <a:extLst>
              <a:ext uri="{FF2B5EF4-FFF2-40B4-BE49-F238E27FC236}">
                <a16:creationId xmlns:a16="http://schemas.microsoft.com/office/drawing/2014/main" id="{6D53FE7E-7392-3669-FEBB-4526800EC362}"/>
              </a:ext>
            </a:extLst>
          </p:cNvPr>
          <p:cNvSpPr/>
          <p:nvPr/>
        </p:nvSpPr>
        <p:spPr>
          <a:xfrm>
            <a:off x="2758109" y="2648778"/>
            <a:ext cx="1970663" cy="189837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CAE3E8DD-4EFB-99FF-5B9A-359F7163484E}"/>
              </a:ext>
            </a:extLst>
          </p:cNvPr>
          <p:cNvCxnSpPr>
            <a:cxnSpLocks/>
            <a:stCxn id="10" idx="2"/>
            <a:endCxn id="16" idx="0"/>
          </p:cNvCxnSpPr>
          <p:nvPr/>
        </p:nvCxnSpPr>
        <p:spPr>
          <a:xfrm>
            <a:off x="4276180" y="3327332"/>
            <a:ext cx="0" cy="4108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BFD4621-6A9B-B4BA-74E0-CB6B24379858}"/>
              </a:ext>
            </a:extLst>
          </p:cNvPr>
          <p:cNvCxnSpPr>
            <a:cxnSpLocks/>
            <a:stCxn id="5" idx="2"/>
            <a:endCxn id="13" idx="0"/>
          </p:cNvCxnSpPr>
          <p:nvPr/>
        </p:nvCxnSpPr>
        <p:spPr>
          <a:xfrm>
            <a:off x="3187845" y="3327332"/>
            <a:ext cx="0" cy="4108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72" name="Rectangle 271">
            <a:extLst>
              <a:ext uri="{FF2B5EF4-FFF2-40B4-BE49-F238E27FC236}">
                <a16:creationId xmlns:a16="http://schemas.microsoft.com/office/drawing/2014/main" id="{85049EB8-E25E-FB46-204D-ECF6EAB5A861}"/>
              </a:ext>
            </a:extLst>
          </p:cNvPr>
          <p:cNvSpPr/>
          <p:nvPr/>
        </p:nvSpPr>
        <p:spPr>
          <a:xfrm>
            <a:off x="7124862" y="2648778"/>
            <a:ext cx="1970663" cy="189837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C14D9CD-D1A5-2F67-E145-DC67C8C1FB44}"/>
              </a:ext>
            </a:extLst>
          </p:cNvPr>
          <p:cNvGrpSpPr/>
          <p:nvPr/>
        </p:nvGrpSpPr>
        <p:grpSpPr>
          <a:xfrm>
            <a:off x="2882078" y="2793932"/>
            <a:ext cx="611532" cy="720338"/>
            <a:chOff x="4119494" y="4354375"/>
            <a:chExt cx="611532" cy="720338"/>
          </a:xfrm>
        </p:grpSpPr>
        <p:pic>
          <p:nvPicPr>
            <p:cNvPr id="5" name="Picture 73">
              <a:extLst>
                <a:ext uri="{FF2B5EF4-FFF2-40B4-BE49-F238E27FC236}">
                  <a16:creationId xmlns:a16="http://schemas.microsoft.com/office/drawing/2014/main" id="{65F078C1-4A6E-6308-F04A-8B458FBD0F56}"/>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5A66932E-1184-DA96-F553-60BB1E7EF4A6}"/>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YGN-3</a:t>
              </a:r>
            </a:p>
          </p:txBody>
        </p:sp>
      </p:grpSp>
      <p:grpSp>
        <p:nvGrpSpPr>
          <p:cNvPr id="9" name="Group 8">
            <a:extLst>
              <a:ext uri="{FF2B5EF4-FFF2-40B4-BE49-F238E27FC236}">
                <a16:creationId xmlns:a16="http://schemas.microsoft.com/office/drawing/2014/main" id="{BB8667A6-6846-E032-D4B0-2859FE05ABE8}"/>
              </a:ext>
            </a:extLst>
          </p:cNvPr>
          <p:cNvGrpSpPr/>
          <p:nvPr/>
        </p:nvGrpSpPr>
        <p:grpSpPr>
          <a:xfrm>
            <a:off x="3970413" y="2793932"/>
            <a:ext cx="611532" cy="720338"/>
            <a:chOff x="4119494" y="4354375"/>
            <a:chExt cx="611532" cy="720338"/>
          </a:xfrm>
        </p:grpSpPr>
        <p:pic>
          <p:nvPicPr>
            <p:cNvPr id="10" name="Picture 73">
              <a:extLst>
                <a:ext uri="{FF2B5EF4-FFF2-40B4-BE49-F238E27FC236}">
                  <a16:creationId xmlns:a16="http://schemas.microsoft.com/office/drawing/2014/main" id="{87AE678E-3CE9-CC4F-60D3-FE276E43578B}"/>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1118F9B-B852-C9F9-D86A-6B5C9FACA8D0}"/>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YGN1</a:t>
              </a:r>
            </a:p>
          </p:txBody>
        </p:sp>
      </p:grpSp>
      <p:grpSp>
        <p:nvGrpSpPr>
          <p:cNvPr id="12" name="Group 11">
            <a:extLst>
              <a:ext uri="{FF2B5EF4-FFF2-40B4-BE49-F238E27FC236}">
                <a16:creationId xmlns:a16="http://schemas.microsoft.com/office/drawing/2014/main" id="{96E51EE4-BF8B-808C-F719-CDEF2EA280B3}"/>
              </a:ext>
            </a:extLst>
          </p:cNvPr>
          <p:cNvGrpSpPr/>
          <p:nvPr/>
        </p:nvGrpSpPr>
        <p:grpSpPr>
          <a:xfrm>
            <a:off x="2882078" y="3738149"/>
            <a:ext cx="611532" cy="720338"/>
            <a:chOff x="4119494" y="4354375"/>
            <a:chExt cx="611532" cy="720338"/>
          </a:xfrm>
        </p:grpSpPr>
        <p:pic>
          <p:nvPicPr>
            <p:cNvPr id="13" name="Picture 73">
              <a:extLst>
                <a:ext uri="{FF2B5EF4-FFF2-40B4-BE49-F238E27FC236}">
                  <a16:creationId xmlns:a16="http://schemas.microsoft.com/office/drawing/2014/main" id="{F6073ADC-30AD-E181-A6A6-C06CCCF7C78E}"/>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6E31CA18-6DB2-1240-304F-3AAF8583BB34}"/>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YGN-4</a:t>
              </a:r>
            </a:p>
          </p:txBody>
        </p:sp>
      </p:grpSp>
      <p:grpSp>
        <p:nvGrpSpPr>
          <p:cNvPr id="15" name="Group 14">
            <a:extLst>
              <a:ext uri="{FF2B5EF4-FFF2-40B4-BE49-F238E27FC236}">
                <a16:creationId xmlns:a16="http://schemas.microsoft.com/office/drawing/2014/main" id="{B1451265-3767-8424-B56E-673746B4688F}"/>
              </a:ext>
            </a:extLst>
          </p:cNvPr>
          <p:cNvGrpSpPr/>
          <p:nvPr/>
        </p:nvGrpSpPr>
        <p:grpSpPr>
          <a:xfrm>
            <a:off x="3970413" y="3738149"/>
            <a:ext cx="611532" cy="720338"/>
            <a:chOff x="4119494" y="4354375"/>
            <a:chExt cx="611532" cy="720338"/>
          </a:xfrm>
        </p:grpSpPr>
        <p:pic>
          <p:nvPicPr>
            <p:cNvPr id="16" name="Picture 73">
              <a:extLst>
                <a:ext uri="{FF2B5EF4-FFF2-40B4-BE49-F238E27FC236}">
                  <a16:creationId xmlns:a16="http://schemas.microsoft.com/office/drawing/2014/main" id="{5F78A975-BED4-6D93-925F-280D1720A74F}"/>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866B2626-B1A3-F85D-C33A-D73677EDD0FD}"/>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YGN-2</a:t>
              </a:r>
            </a:p>
          </p:txBody>
        </p:sp>
      </p:grpSp>
      <p:grpSp>
        <p:nvGrpSpPr>
          <p:cNvPr id="18" name="Group 17">
            <a:extLst>
              <a:ext uri="{FF2B5EF4-FFF2-40B4-BE49-F238E27FC236}">
                <a16:creationId xmlns:a16="http://schemas.microsoft.com/office/drawing/2014/main" id="{3A5DEC2C-27B0-7AB7-3738-DC74791292D9}"/>
              </a:ext>
            </a:extLst>
          </p:cNvPr>
          <p:cNvGrpSpPr/>
          <p:nvPr/>
        </p:nvGrpSpPr>
        <p:grpSpPr>
          <a:xfrm>
            <a:off x="7260260" y="2793932"/>
            <a:ext cx="611532" cy="720338"/>
            <a:chOff x="4119494" y="4354375"/>
            <a:chExt cx="611532" cy="720338"/>
          </a:xfrm>
        </p:grpSpPr>
        <p:pic>
          <p:nvPicPr>
            <p:cNvPr id="19" name="Picture 73">
              <a:extLst>
                <a:ext uri="{FF2B5EF4-FFF2-40B4-BE49-F238E27FC236}">
                  <a16:creationId xmlns:a16="http://schemas.microsoft.com/office/drawing/2014/main" id="{370B1199-B94B-2B99-3D3A-293A1345671D}"/>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E79D786C-B55F-CFA5-2AE8-2CCCFF8C9669}"/>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MDY-1</a:t>
              </a:r>
            </a:p>
          </p:txBody>
        </p:sp>
      </p:grpSp>
      <p:grpSp>
        <p:nvGrpSpPr>
          <p:cNvPr id="21" name="Group 20">
            <a:extLst>
              <a:ext uri="{FF2B5EF4-FFF2-40B4-BE49-F238E27FC236}">
                <a16:creationId xmlns:a16="http://schemas.microsoft.com/office/drawing/2014/main" id="{EA997DB9-50BD-67DB-C206-96896EC0C521}"/>
              </a:ext>
            </a:extLst>
          </p:cNvPr>
          <p:cNvGrpSpPr/>
          <p:nvPr/>
        </p:nvGrpSpPr>
        <p:grpSpPr>
          <a:xfrm>
            <a:off x="8348595" y="2793932"/>
            <a:ext cx="611532" cy="720338"/>
            <a:chOff x="4119494" y="4354375"/>
            <a:chExt cx="611532" cy="720338"/>
          </a:xfrm>
        </p:grpSpPr>
        <p:pic>
          <p:nvPicPr>
            <p:cNvPr id="22" name="Picture 73">
              <a:extLst>
                <a:ext uri="{FF2B5EF4-FFF2-40B4-BE49-F238E27FC236}">
                  <a16:creationId xmlns:a16="http://schemas.microsoft.com/office/drawing/2014/main" id="{D6D4C57B-8666-9F19-CC1C-B57A7C27210C}"/>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13D774F7-3870-02B3-5A4F-42B900FB0FA2}"/>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MDY-3</a:t>
              </a:r>
            </a:p>
          </p:txBody>
        </p:sp>
      </p:grpSp>
      <p:grpSp>
        <p:nvGrpSpPr>
          <p:cNvPr id="24" name="Group 23">
            <a:extLst>
              <a:ext uri="{FF2B5EF4-FFF2-40B4-BE49-F238E27FC236}">
                <a16:creationId xmlns:a16="http://schemas.microsoft.com/office/drawing/2014/main" id="{58A91299-63F7-EBD6-5775-C7745CB8033F}"/>
              </a:ext>
            </a:extLst>
          </p:cNvPr>
          <p:cNvGrpSpPr/>
          <p:nvPr/>
        </p:nvGrpSpPr>
        <p:grpSpPr>
          <a:xfrm>
            <a:off x="7260260" y="3738149"/>
            <a:ext cx="611532" cy="720338"/>
            <a:chOff x="4119494" y="4354375"/>
            <a:chExt cx="611532" cy="720338"/>
          </a:xfrm>
        </p:grpSpPr>
        <p:pic>
          <p:nvPicPr>
            <p:cNvPr id="25" name="Picture 73">
              <a:extLst>
                <a:ext uri="{FF2B5EF4-FFF2-40B4-BE49-F238E27FC236}">
                  <a16:creationId xmlns:a16="http://schemas.microsoft.com/office/drawing/2014/main" id="{AA46675A-A5F1-818A-5236-3B5C6F24EDF5}"/>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a:extLst>
                <a:ext uri="{FF2B5EF4-FFF2-40B4-BE49-F238E27FC236}">
                  <a16:creationId xmlns:a16="http://schemas.microsoft.com/office/drawing/2014/main" id="{06337301-EA4A-385E-24C9-F6E9C43576E7}"/>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MDY-2</a:t>
              </a:r>
            </a:p>
          </p:txBody>
        </p:sp>
      </p:grpSp>
      <p:grpSp>
        <p:nvGrpSpPr>
          <p:cNvPr id="27" name="Group 26">
            <a:extLst>
              <a:ext uri="{FF2B5EF4-FFF2-40B4-BE49-F238E27FC236}">
                <a16:creationId xmlns:a16="http://schemas.microsoft.com/office/drawing/2014/main" id="{B5418C11-1885-5CF5-C430-41ED714FC8ED}"/>
              </a:ext>
            </a:extLst>
          </p:cNvPr>
          <p:cNvGrpSpPr/>
          <p:nvPr/>
        </p:nvGrpSpPr>
        <p:grpSpPr>
          <a:xfrm>
            <a:off x="8348595" y="3738149"/>
            <a:ext cx="611532" cy="720338"/>
            <a:chOff x="4119494" y="4354375"/>
            <a:chExt cx="611532" cy="720338"/>
          </a:xfrm>
        </p:grpSpPr>
        <p:pic>
          <p:nvPicPr>
            <p:cNvPr id="28" name="Picture 73">
              <a:extLst>
                <a:ext uri="{FF2B5EF4-FFF2-40B4-BE49-F238E27FC236}">
                  <a16:creationId xmlns:a16="http://schemas.microsoft.com/office/drawing/2014/main" id="{244F20C2-C2A5-5DC1-8A9A-C77B140B8A59}"/>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53BDBB63-A6E4-F5CA-795D-1A993C5BCBC4}"/>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MDY-4</a:t>
              </a:r>
            </a:p>
          </p:txBody>
        </p:sp>
      </p:grpSp>
      <p:grpSp>
        <p:nvGrpSpPr>
          <p:cNvPr id="33" name="Group 32">
            <a:extLst>
              <a:ext uri="{FF2B5EF4-FFF2-40B4-BE49-F238E27FC236}">
                <a16:creationId xmlns:a16="http://schemas.microsoft.com/office/drawing/2014/main" id="{4EF6D821-7C96-B5FB-F9C4-55CBDB590884}"/>
              </a:ext>
            </a:extLst>
          </p:cNvPr>
          <p:cNvGrpSpPr/>
          <p:nvPr/>
        </p:nvGrpSpPr>
        <p:grpSpPr>
          <a:xfrm>
            <a:off x="3970413" y="5258836"/>
            <a:ext cx="611532" cy="720338"/>
            <a:chOff x="4119494" y="4354375"/>
            <a:chExt cx="611532" cy="720338"/>
          </a:xfrm>
        </p:grpSpPr>
        <p:pic>
          <p:nvPicPr>
            <p:cNvPr id="34" name="Picture 73">
              <a:extLst>
                <a:ext uri="{FF2B5EF4-FFF2-40B4-BE49-F238E27FC236}">
                  <a16:creationId xmlns:a16="http://schemas.microsoft.com/office/drawing/2014/main" id="{2BE01059-B953-1E86-0BCB-22A9B15A58DC}"/>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a16="http://schemas.microsoft.com/office/drawing/2014/main" id="{325E807A-3281-DDEF-475E-E4C3F240EAD8}"/>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Cities</a:t>
              </a:r>
            </a:p>
          </p:txBody>
        </p:sp>
      </p:grpSp>
      <p:grpSp>
        <p:nvGrpSpPr>
          <p:cNvPr id="42" name="Group 41">
            <a:extLst>
              <a:ext uri="{FF2B5EF4-FFF2-40B4-BE49-F238E27FC236}">
                <a16:creationId xmlns:a16="http://schemas.microsoft.com/office/drawing/2014/main" id="{60958ECE-302C-DB41-26E2-30598DE4756B}"/>
              </a:ext>
            </a:extLst>
          </p:cNvPr>
          <p:cNvGrpSpPr/>
          <p:nvPr/>
        </p:nvGrpSpPr>
        <p:grpSpPr>
          <a:xfrm>
            <a:off x="7277412" y="5258836"/>
            <a:ext cx="611532" cy="720338"/>
            <a:chOff x="4119494" y="4354375"/>
            <a:chExt cx="611532" cy="720338"/>
          </a:xfrm>
        </p:grpSpPr>
        <p:pic>
          <p:nvPicPr>
            <p:cNvPr id="43" name="Picture 73">
              <a:extLst>
                <a:ext uri="{FF2B5EF4-FFF2-40B4-BE49-F238E27FC236}">
                  <a16:creationId xmlns:a16="http://schemas.microsoft.com/office/drawing/2014/main" id="{A850AC15-B7A7-B126-D66B-36AC5F4A4F05}"/>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AA610DC7-1AA8-4168-DD49-ACBE22A37E6F}"/>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Cities</a:t>
              </a:r>
            </a:p>
          </p:txBody>
        </p:sp>
      </p:grpSp>
      <p:grpSp>
        <p:nvGrpSpPr>
          <p:cNvPr id="48" name="Group 47">
            <a:extLst>
              <a:ext uri="{FF2B5EF4-FFF2-40B4-BE49-F238E27FC236}">
                <a16:creationId xmlns:a16="http://schemas.microsoft.com/office/drawing/2014/main" id="{6F9D9A22-5F00-027B-ED40-C5200EB52EBA}"/>
              </a:ext>
            </a:extLst>
          </p:cNvPr>
          <p:cNvGrpSpPr/>
          <p:nvPr/>
        </p:nvGrpSpPr>
        <p:grpSpPr>
          <a:xfrm>
            <a:off x="2882078" y="5258836"/>
            <a:ext cx="611532" cy="720338"/>
            <a:chOff x="4119494" y="4354375"/>
            <a:chExt cx="611532" cy="720338"/>
          </a:xfrm>
        </p:grpSpPr>
        <p:pic>
          <p:nvPicPr>
            <p:cNvPr id="49" name="Picture 73">
              <a:extLst>
                <a:ext uri="{FF2B5EF4-FFF2-40B4-BE49-F238E27FC236}">
                  <a16:creationId xmlns:a16="http://schemas.microsoft.com/office/drawing/2014/main" id="{7A741E47-FC89-C63C-5429-83C89E2D6232}"/>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a:extLst>
                <a:ext uri="{FF2B5EF4-FFF2-40B4-BE49-F238E27FC236}">
                  <a16:creationId xmlns:a16="http://schemas.microsoft.com/office/drawing/2014/main" id="{01F5A447-7DBF-877E-F196-BCC869756B97}"/>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Countries</a:t>
              </a:r>
            </a:p>
          </p:txBody>
        </p:sp>
      </p:grpSp>
      <p:grpSp>
        <p:nvGrpSpPr>
          <p:cNvPr id="54" name="Group 53">
            <a:extLst>
              <a:ext uri="{FF2B5EF4-FFF2-40B4-BE49-F238E27FC236}">
                <a16:creationId xmlns:a16="http://schemas.microsoft.com/office/drawing/2014/main" id="{A35F9DFA-99E7-C67A-1455-193B1B595A4B}"/>
              </a:ext>
            </a:extLst>
          </p:cNvPr>
          <p:cNvGrpSpPr/>
          <p:nvPr/>
        </p:nvGrpSpPr>
        <p:grpSpPr>
          <a:xfrm>
            <a:off x="8353565" y="5258836"/>
            <a:ext cx="611532" cy="720338"/>
            <a:chOff x="4119494" y="4354375"/>
            <a:chExt cx="611532" cy="720338"/>
          </a:xfrm>
        </p:grpSpPr>
        <p:pic>
          <p:nvPicPr>
            <p:cNvPr id="55" name="Picture 73">
              <a:extLst>
                <a:ext uri="{FF2B5EF4-FFF2-40B4-BE49-F238E27FC236}">
                  <a16:creationId xmlns:a16="http://schemas.microsoft.com/office/drawing/2014/main" id="{41BE37D8-2F13-15B7-6367-52C1DD06076C}"/>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a:extLst>
                <a:ext uri="{FF2B5EF4-FFF2-40B4-BE49-F238E27FC236}">
                  <a16:creationId xmlns:a16="http://schemas.microsoft.com/office/drawing/2014/main" id="{E31109D4-3633-89AB-76D6-EE45AAB1A600}"/>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Countries</a:t>
              </a:r>
            </a:p>
          </p:txBody>
        </p:sp>
      </p:grpSp>
      <p:cxnSp>
        <p:nvCxnSpPr>
          <p:cNvPr id="69" name="Straight Connector 68">
            <a:extLst>
              <a:ext uri="{FF2B5EF4-FFF2-40B4-BE49-F238E27FC236}">
                <a16:creationId xmlns:a16="http://schemas.microsoft.com/office/drawing/2014/main" id="{E34981E6-4665-E080-EAAF-3E8587F135D1}"/>
              </a:ext>
            </a:extLst>
          </p:cNvPr>
          <p:cNvCxnSpPr>
            <a:stCxn id="10" idx="3"/>
            <a:endCxn id="19" idx="1"/>
          </p:cNvCxnSpPr>
          <p:nvPr/>
        </p:nvCxnSpPr>
        <p:spPr>
          <a:xfrm>
            <a:off x="4547642" y="3060632"/>
            <a:ext cx="27469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F82B672-35CA-AD5E-8023-F00C216F8E8C}"/>
              </a:ext>
            </a:extLst>
          </p:cNvPr>
          <p:cNvCxnSpPr>
            <a:cxnSpLocks/>
            <a:stCxn id="16" idx="3"/>
            <a:endCxn id="25" idx="1"/>
          </p:cNvCxnSpPr>
          <p:nvPr/>
        </p:nvCxnSpPr>
        <p:spPr>
          <a:xfrm>
            <a:off x="4547642" y="4004849"/>
            <a:ext cx="27469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FD56099-F222-E0FF-C50D-23B5C1E5AC36}"/>
              </a:ext>
            </a:extLst>
          </p:cNvPr>
          <p:cNvCxnSpPr>
            <a:cxnSpLocks/>
            <a:stCxn id="16" idx="2"/>
            <a:endCxn id="34" idx="0"/>
          </p:cNvCxnSpPr>
          <p:nvPr/>
        </p:nvCxnSpPr>
        <p:spPr>
          <a:xfrm>
            <a:off x="4276180" y="4271549"/>
            <a:ext cx="0" cy="987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46993F9-4D21-7A0A-3E55-30D83F17A6EE}"/>
              </a:ext>
            </a:extLst>
          </p:cNvPr>
          <p:cNvCxnSpPr>
            <a:cxnSpLocks/>
            <a:stCxn id="13" idx="2"/>
            <a:endCxn id="49" idx="0"/>
          </p:cNvCxnSpPr>
          <p:nvPr/>
        </p:nvCxnSpPr>
        <p:spPr>
          <a:xfrm>
            <a:off x="3187845" y="4271549"/>
            <a:ext cx="0" cy="987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85D3DC7-61C1-F3AE-A566-CA07680D1670}"/>
              </a:ext>
            </a:extLst>
          </p:cNvPr>
          <p:cNvCxnSpPr>
            <a:cxnSpLocks/>
            <a:stCxn id="43" idx="0"/>
            <a:endCxn id="25" idx="2"/>
          </p:cNvCxnSpPr>
          <p:nvPr/>
        </p:nvCxnSpPr>
        <p:spPr>
          <a:xfrm flipH="1" flipV="1">
            <a:off x="7566027" y="4271549"/>
            <a:ext cx="17152" cy="987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86D8C03-2CCB-4ADD-A7A5-4729C2ACDE6D}"/>
              </a:ext>
            </a:extLst>
          </p:cNvPr>
          <p:cNvCxnSpPr>
            <a:cxnSpLocks/>
            <a:stCxn id="55" idx="0"/>
            <a:endCxn id="28" idx="2"/>
          </p:cNvCxnSpPr>
          <p:nvPr/>
        </p:nvCxnSpPr>
        <p:spPr>
          <a:xfrm flipH="1" flipV="1">
            <a:off x="8654362" y="4271549"/>
            <a:ext cx="4970" cy="987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50FCBDE-C8AD-856C-0EB9-AFA123B1D2D1}"/>
              </a:ext>
            </a:extLst>
          </p:cNvPr>
          <p:cNvCxnSpPr>
            <a:cxnSpLocks/>
            <a:stCxn id="16" idx="1"/>
            <a:endCxn id="13" idx="3"/>
          </p:cNvCxnSpPr>
          <p:nvPr/>
        </p:nvCxnSpPr>
        <p:spPr>
          <a:xfrm flipH="1">
            <a:off x="3459307" y="4004849"/>
            <a:ext cx="54541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07DB826-E815-D57E-898A-4EF7F752457E}"/>
              </a:ext>
            </a:extLst>
          </p:cNvPr>
          <p:cNvCxnSpPr>
            <a:cxnSpLocks/>
            <a:stCxn id="10" idx="1"/>
            <a:endCxn id="5" idx="3"/>
          </p:cNvCxnSpPr>
          <p:nvPr/>
        </p:nvCxnSpPr>
        <p:spPr>
          <a:xfrm flipH="1">
            <a:off x="3459307" y="3060632"/>
            <a:ext cx="54541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88CE863-CEDD-8CA0-D378-0CFA86C8DCFA}"/>
              </a:ext>
            </a:extLst>
          </p:cNvPr>
          <p:cNvCxnSpPr>
            <a:cxnSpLocks/>
            <a:stCxn id="16" idx="1"/>
            <a:endCxn id="5" idx="3"/>
          </p:cNvCxnSpPr>
          <p:nvPr/>
        </p:nvCxnSpPr>
        <p:spPr>
          <a:xfrm flipH="1" flipV="1">
            <a:off x="3459307" y="3060632"/>
            <a:ext cx="545410" cy="9442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2F9262-6BCF-0139-D715-D75DBD83BF9B}"/>
              </a:ext>
            </a:extLst>
          </p:cNvPr>
          <p:cNvCxnSpPr>
            <a:cxnSpLocks/>
            <a:stCxn id="13" idx="3"/>
            <a:endCxn id="10" idx="1"/>
          </p:cNvCxnSpPr>
          <p:nvPr/>
        </p:nvCxnSpPr>
        <p:spPr>
          <a:xfrm flipV="1">
            <a:off x="3459307" y="3060632"/>
            <a:ext cx="545410" cy="9442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BBA8B7A-8580-915E-8C63-0C3B790CBFA9}"/>
              </a:ext>
            </a:extLst>
          </p:cNvPr>
          <p:cNvCxnSpPr>
            <a:cxnSpLocks/>
            <a:stCxn id="25" idx="0"/>
            <a:endCxn id="19" idx="2"/>
          </p:cNvCxnSpPr>
          <p:nvPr/>
        </p:nvCxnSpPr>
        <p:spPr>
          <a:xfrm flipV="1">
            <a:off x="7566027" y="3327332"/>
            <a:ext cx="0" cy="4108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F2CCAAD-D38E-C6FE-7CF9-A44D1D2CAD78}"/>
              </a:ext>
            </a:extLst>
          </p:cNvPr>
          <p:cNvCxnSpPr>
            <a:cxnSpLocks/>
            <a:stCxn id="22" idx="1"/>
            <a:endCxn id="19" idx="3"/>
          </p:cNvCxnSpPr>
          <p:nvPr/>
        </p:nvCxnSpPr>
        <p:spPr>
          <a:xfrm flipH="1">
            <a:off x="7837489" y="3060632"/>
            <a:ext cx="54541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2AECB1D-4771-BE00-5B6B-3D7BAE2ED95D}"/>
              </a:ext>
            </a:extLst>
          </p:cNvPr>
          <p:cNvCxnSpPr>
            <a:cxnSpLocks/>
            <a:stCxn id="28" idx="1"/>
            <a:endCxn id="25" idx="3"/>
          </p:cNvCxnSpPr>
          <p:nvPr/>
        </p:nvCxnSpPr>
        <p:spPr>
          <a:xfrm flipH="1">
            <a:off x="7837489" y="4004849"/>
            <a:ext cx="54541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A0B7991-58EB-4CB5-9E4D-7F44222DD013}"/>
              </a:ext>
            </a:extLst>
          </p:cNvPr>
          <p:cNvCxnSpPr>
            <a:cxnSpLocks/>
            <a:stCxn id="28" idx="0"/>
            <a:endCxn id="22" idx="2"/>
          </p:cNvCxnSpPr>
          <p:nvPr/>
        </p:nvCxnSpPr>
        <p:spPr>
          <a:xfrm flipV="1">
            <a:off x="8654362" y="3327332"/>
            <a:ext cx="0" cy="4108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BC7A945-F2E6-E9CC-5106-A92B981CE1E7}"/>
              </a:ext>
            </a:extLst>
          </p:cNvPr>
          <p:cNvCxnSpPr>
            <a:cxnSpLocks/>
            <a:stCxn id="28" idx="1"/>
            <a:endCxn id="19" idx="3"/>
          </p:cNvCxnSpPr>
          <p:nvPr/>
        </p:nvCxnSpPr>
        <p:spPr>
          <a:xfrm flipH="1" flipV="1">
            <a:off x="7837489" y="3060632"/>
            <a:ext cx="545410" cy="9442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A980530-4634-763D-73DB-BC9B3821BF74}"/>
              </a:ext>
            </a:extLst>
          </p:cNvPr>
          <p:cNvCxnSpPr>
            <a:cxnSpLocks/>
            <a:stCxn id="25" idx="3"/>
            <a:endCxn id="22" idx="1"/>
          </p:cNvCxnSpPr>
          <p:nvPr/>
        </p:nvCxnSpPr>
        <p:spPr>
          <a:xfrm flipV="1">
            <a:off x="7837489" y="3060632"/>
            <a:ext cx="545410" cy="9442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7E9B03EB-1A8E-C813-6EF7-D5C046EC9014}"/>
              </a:ext>
            </a:extLst>
          </p:cNvPr>
          <p:cNvGrpSpPr/>
          <p:nvPr/>
        </p:nvGrpSpPr>
        <p:grpSpPr>
          <a:xfrm>
            <a:off x="3970413" y="1542217"/>
            <a:ext cx="611532" cy="720338"/>
            <a:chOff x="4119494" y="4354375"/>
            <a:chExt cx="611532" cy="720338"/>
          </a:xfrm>
        </p:grpSpPr>
        <p:pic>
          <p:nvPicPr>
            <p:cNvPr id="226" name="Picture 73">
              <a:extLst>
                <a:ext uri="{FF2B5EF4-FFF2-40B4-BE49-F238E27FC236}">
                  <a16:creationId xmlns:a16="http://schemas.microsoft.com/office/drawing/2014/main" id="{73EC9310-318A-8929-2133-B08235908008}"/>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 name="TextBox 226">
              <a:extLst>
                <a:ext uri="{FF2B5EF4-FFF2-40B4-BE49-F238E27FC236}">
                  <a16:creationId xmlns:a16="http://schemas.microsoft.com/office/drawing/2014/main" id="{AB4CE27A-1747-68DC-7159-4BA384E53BAE}"/>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Cities</a:t>
              </a:r>
            </a:p>
          </p:txBody>
        </p:sp>
      </p:grpSp>
      <p:grpSp>
        <p:nvGrpSpPr>
          <p:cNvPr id="228" name="Group 227">
            <a:extLst>
              <a:ext uri="{FF2B5EF4-FFF2-40B4-BE49-F238E27FC236}">
                <a16:creationId xmlns:a16="http://schemas.microsoft.com/office/drawing/2014/main" id="{70671A3E-CD94-D5F0-7709-6F707EE69996}"/>
              </a:ext>
            </a:extLst>
          </p:cNvPr>
          <p:cNvGrpSpPr/>
          <p:nvPr/>
        </p:nvGrpSpPr>
        <p:grpSpPr>
          <a:xfrm>
            <a:off x="7277412" y="1542217"/>
            <a:ext cx="611532" cy="720338"/>
            <a:chOff x="4119494" y="4354375"/>
            <a:chExt cx="611532" cy="720338"/>
          </a:xfrm>
        </p:grpSpPr>
        <p:pic>
          <p:nvPicPr>
            <p:cNvPr id="229" name="Picture 73">
              <a:extLst>
                <a:ext uri="{FF2B5EF4-FFF2-40B4-BE49-F238E27FC236}">
                  <a16:creationId xmlns:a16="http://schemas.microsoft.com/office/drawing/2014/main" id="{665D47CD-8C6E-FD5C-539E-B3BF52B560DE}"/>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 name="TextBox 229">
              <a:extLst>
                <a:ext uri="{FF2B5EF4-FFF2-40B4-BE49-F238E27FC236}">
                  <a16:creationId xmlns:a16="http://schemas.microsoft.com/office/drawing/2014/main" id="{19B0BFFA-4A30-441F-2484-5CD16CC9A6A9}"/>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Cities</a:t>
              </a:r>
            </a:p>
          </p:txBody>
        </p:sp>
      </p:grpSp>
      <p:grpSp>
        <p:nvGrpSpPr>
          <p:cNvPr id="231" name="Group 230">
            <a:extLst>
              <a:ext uri="{FF2B5EF4-FFF2-40B4-BE49-F238E27FC236}">
                <a16:creationId xmlns:a16="http://schemas.microsoft.com/office/drawing/2014/main" id="{23FC5C15-FAC3-D888-430C-A46A33BC1A19}"/>
              </a:ext>
            </a:extLst>
          </p:cNvPr>
          <p:cNvGrpSpPr/>
          <p:nvPr/>
        </p:nvGrpSpPr>
        <p:grpSpPr>
          <a:xfrm>
            <a:off x="2882078" y="1542217"/>
            <a:ext cx="611532" cy="720338"/>
            <a:chOff x="4119494" y="4354375"/>
            <a:chExt cx="611532" cy="720338"/>
          </a:xfrm>
        </p:grpSpPr>
        <p:pic>
          <p:nvPicPr>
            <p:cNvPr id="232" name="Picture 73">
              <a:extLst>
                <a:ext uri="{FF2B5EF4-FFF2-40B4-BE49-F238E27FC236}">
                  <a16:creationId xmlns:a16="http://schemas.microsoft.com/office/drawing/2014/main" id="{01DC4905-93A5-EE9D-4037-7D2DBB33325F}"/>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 name="TextBox 232">
              <a:extLst>
                <a:ext uri="{FF2B5EF4-FFF2-40B4-BE49-F238E27FC236}">
                  <a16:creationId xmlns:a16="http://schemas.microsoft.com/office/drawing/2014/main" id="{BB3FF438-46E6-A934-EA4C-2F975ED6F113}"/>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Countries</a:t>
              </a:r>
            </a:p>
          </p:txBody>
        </p:sp>
      </p:grpSp>
      <p:grpSp>
        <p:nvGrpSpPr>
          <p:cNvPr id="234" name="Group 233">
            <a:extLst>
              <a:ext uri="{FF2B5EF4-FFF2-40B4-BE49-F238E27FC236}">
                <a16:creationId xmlns:a16="http://schemas.microsoft.com/office/drawing/2014/main" id="{567EFD15-102B-5C25-E1FD-F3F920762FCF}"/>
              </a:ext>
            </a:extLst>
          </p:cNvPr>
          <p:cNvGrpSpPr/>
          <p:nvPr/>
        </p:nvGrpSpPr>
        <p:grpSpPr>
          <a:xfrm>
            <a:off x="8353565" y="1542217"/>
            <a:ext cx="611532" cy="720338"/>
            <a:chOff x="4119494" y="4354375"/>
            <a:chExt cx="611532" cy="720338"/>
          </a:xfrm>
        </p:grpSpPr>
        <p:pic>
          <p:nvPicPr>
            <p:cNvPr id="235" name="Picture 73">
              <a:extLst>
                <a:ext uri="{FF2B5EF4-FFF2-40B4-BE49-F238E27FC236}">
                  <a16:creationId xmlns:a16="http://schemas.microsoft.com/office/drawing/2014/main" id="{B14F90BB-82B0-5434-A4E9-6114E1B32B94}"/>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53798" y="4354375"/>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 name="TextBox 235">
              <a:extLst>
                <a:ext uri="{FF2B5EF4-FFF2-40B4-BE49-F238E27FC236}">
                  <a16:creationId xmlns:a16="http://schemas.microsoft.com/office/drawing/2014/main" id="{0FAD89DE-11CA-C9E1-6ED7-243EF15006E2}"/>
                </a:ext>
              </a:extLst>
            </p:cNvPr>
            <p:cNvSpPr txBox="1"/>
            <p:nvPr/>
          </p:nvSpPr>
          <p:spPr>
            <a:xfrm>
              <a:off x="4119494" y="4890047"/>
              <a:ext cx="611532" cy="184666"/>
            </a:xfrm>
            <a:prstGeom prst="rect">
              <a:avLst/>
            </a:prstGeom>
            <a:noFill/>
          </p:spPr>
          <p:txBody>
            <a:bodyPr wrap="square" lIns="0" tIns="0" rIns="0" bIns="0" rtlCol="0">
              <a:spAutoFit/>
            </a:bodyPr>
            <a:lstStyle/>
            <a:p>
              <a:pPr algn="ctr"/>
              <a:r>
                <a:rPr lang="en-US" sz="1200" b="1">
                  <a:solidFill>
                    <a:srgbClr val="0070C0"/>
                  </a:solidFill>
                </a:rPr>
                <a:t>Countries</a:t>
              </a:r>
            </a:p>
          </p:txBody>
        </p:sp>
      </p:grpSp>
      <p:cxnSp>
        <p:nvCxnSpPr>
          <p:cNvPr id="240" name="Straight Connector 239">
            <a:extLst>
              <a:ext uri="{FF2B5EF4-FFF2-40B4-BE49-F238E27FC236}">
                <a16:creationId xmlns:a16="http://schemas.microsoft.com/office/drawing/2014/main" id="{028BCCA4-87E1-F6EA-E981-B284705E8E5D}"/>
              </a:ext>
            </a:extLst>
          </p:cNvPr>
          <p:cNvCxnSpPr>
            <a:cxnSpLocks/>
            <a:stCxn id="5" idx="0"/>
            <a:endCxn id="232" idx="2"/>
          </p:cNvCxnSpPr>
          <p:nvPr/>
        </p:nvCxnSpPr>
        <p:spPr>
          <a:xfrm flipV="1">
            <a:off x="3187845" y="2075617"/>
            <a:ext cx="0" cy="7183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7B8C2F6-6AF7-3B15-8F2E-3FD95D991243}"/>
              </a:ext>
            </a:extLst>
          </p:cNvPr>
          <p:cNvCxnSpPr>
            <a:cxnSpLocks/>
            <a:stCxn id="10" idx="0"/>
            <a:endCxn id="226" idx="2"/>
          </p:cNvCxnSpPr>
          <p:nvPr/>
        </p:nvCxnSpPr>
        <p:spPr>
          <a:xfrm flipV="1">
            <a:off x="4276180" y="2075617"/>
            <a:ext cx="0" cy="7183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F4DB584-3344-EB47-E788-DD85FA47ECFE}"/>
              </a:ext>
            </a:extLst>
          </p:cNvPr>
          <p:cNvCxnSpPr>
            <a:cxnSpLocks/>
            <a:stCxn id="19" idx="0"/>
            <a:endCxn id="229" idx="2"/>
          </p:cNvCxnSpPr>
          <p:nvPr/>
        </p:nvCxnSpPr>
        <p:spPr>
          <a:xfrm flipV="1">
            <a:off x="7566027" y="2075617"/>
            <a:ext cx="17152" cy="7183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8B26E8B-6394-4C65-C3F2-387618956D87}"/>
              </a:ext>
            </a:extLst>
          </p:cNvPr>
          <p:cNvCxnSpPr>
            <a:cxnSpLocks/>
            <a:stCxn id="22" idx="0"/>
            <a:endCxn id="235" idx="2"/>
          </p:cNvCxnSpPr>
          <p:nvPr/>
        </p:nvCxnSpPr>
        <p:spPr>
          <a:xfrm flipV="1">
            <a:off x="8654362" y="2075617"/>
            <a:ext cx="4970" cy="71831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206D1F5-AEC1-4A05-03D3-8BD7B4AFC611}"/>
              </a:ext>
            </a:extLst>
          </p:cNvPr>
          <p:cNvSpPr>
            <a:spLocks noGrp="1"/>
          </p:cNvSpPr>
          <p:nvPr>
            <p:ph type="title"/>
          </p:nvPr>
        </p:nvSpPr>
        <p:spPr>
          <a:xfrm>
            <a:off x="838200" y="365126"/>
            <a:ext cx="10515600" cy="576984"/>
          </a:xfrm>
          <a:solidFill>
            <a:schemeClr val="accent1"/>
          </a:solidFill>
        </p:spPr>
        <p:txBody>
          <a:bodyPr>
            <a:normAutofit fontScale="90000"/>
          </a:bodyPr>
          <a:lstStyle/>
          <a:p>
            <a:r>
              <a:rPr lang="en-US" sz="4000">
                <a:solidFill>
                  <a:schemeClr val="bg1"/>
                </a:solidFill>
              </a:rPr>
              <a:t>Future Network Topology</a:t>
            </a:r>
            <a:endParaRPr lang="en-US">
              <a:solidFill>
                <a:schemeClr val="bg1"/>
              </a:solidFill>
            </a:endParaRPr>
          </a:p>
        </p:txBody>
      </p:sp>
      <p:pic>
        <p:nvPicPr>
          <p:cNvPr id="32" name="Picture 20" descr="C:\Users\ecoffey\AppData\Local\Temp\Rar$DRa0.376\30028_Device_file_server_unknown_64.png">
            <a:extLst>
              <a:ext uri="{FF2B5EF4-FFF2-40B4-BE49-F238E27FC236}">
                <a16:creationId xmlns:a16="http://schemas.microsoft.com/office/drawing/2014/main" id="{B5676CB8-B127-958F-0982-BDB38CF90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369" y="2556435"/>
            <a:ext cx="770897" cy="770897"/>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11F57249-E478-DEE1-37AC-76BB3E5D7028}"/>
              </a:ext>
            </a:extLst>
          </p:cNvPr>
          <p:cNvCxnSpPr>
            <a:cxnSpLocks/>
            <a:endCxn id="5" idx="1"/>
          </p:cNvCxnSpPr>
          <p:nvPr/>
        </p:nvCxnSpPr>
        <p:spPr>
          <a:xfrm>
            <a:off x="1830293" y="3060632"/>
            <a:ext cx="108608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7923750-66F1-7277-97E3-A731565CA8DD}"/>
              </a:ext>
            </a:extLst>
          </p:cNvPr>
          <p:cNvCxnSpPr>
            <a:cxnSpLocks/>
            <a:endCxn id="13" idx="1"/>
          </p:cNvCxnSpPr>
          <p:nvPr/>
        </p:nvCxnSpPr>
        <p:spPr>
          <a:xfrm>
            <a:off x="1830293" y="4004849"/>
            <a:ext cx="108608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54E904D-E549-5C00-56E4-784BC8F47953}"/>
              </a:ext>
            </a:extLst>
          </p:cNvPr>
          <p:cNvSpPr txBox="1"/>
          <p:nvPr/>
        </p:nvSpPr>
        <p:spPr>
          <a:xfrm>
            <a:off x="1475495" y="2670039"/>
            <a:ext cx="213602" cy="184666"/>
          </a:xfrm>
          <a:prstGeom prst="rect">
            <a:avLst/>
          </a:prstGeom>
          <a:noFill/>
          <a:ln>
            <a:noFill/>
          </a:ln>
        </p:spPr>
        <p:txBody>
          <a:bodyPr wrap="square" lIns="0" tIns="0" rIns="0" bIns="0" rtlCol="0">
            <a:spAutoFit/>
          </a:bodyPr>
          <a:lstStyle/>
          <a:p>
            <a:pPr algn="ctr"/>
            <a:r>
              <a:rPr lang="en-US" sz="1200" b="1">
                <a:solidFill>
                  <a:schemeClr val="bg1"/>
                </a:solidFill>
              </a:rPr>
              <a:t>RS</a:t>
            </a:r>
          </a:p>
        </p:txBody>
      </p:sp>
      <p:pic>
        <p:nvPicPr>
          <p:cNvPr id="58" name="Picture 20" descr="C:\Users\ecoffey\AppData\Local\Temp\Rar$DRa0.376\30028_Device_file_server_unknown_64.png">
            <a:extLst>
              <a:ext uri="{FF2B5EF4-FFF2-40B4-BE49-F238E27FC236}">
                <a16:creationId xmlns:a16="http://schemas.microsoft.com/office/drawing/2014/main" id="{B96532DB-E0E9-20FE-F12F-6D6CDA664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369" y="3738149"/>
            <a:ext cx="770897" cy="77089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BE8D9AF-CE37-9E26-CAA7-2634CC60CBA3}"/>
              </a:ext>
            </a:extLst>
          </p:cNvPr>
          <p:cNvSpPr txBox="1"/>
          <p:nvPr/>
        </p:nvSpPr>
        <p:spPr>
          <a:xfrm>
            <a:off x="1475495" y="3851753"/>
            <a:ext cx="213602" cy="184666"/>
          </a:xfrm>
          <a:prstGeom prst="rect">
            <a:avLst/>
          </a:prstGeom>
          <a:noFill/>
          <a:ln>
            <a:noFill/>
          </a:ln>
        </p:spPr>
        <p:txBody>
          <a:bodyPr wrap="square" lIns="0" tIns="0" rIns="0" bIns="0" rtlCol="0">
            <a:spAutoFit/>
          </a:bodyPr>
          <a:lstStyle/>
          <a:p>
            <a:pPr algn="ctr"/>
            <a:r>
              <a:rPr lang="en-US" sz="1200" b="1">
                <a:solidFill>
                  <a:schemeClr val="bg1"/>
                </a:solidFill>
              </a:rPr>
              <a:t>RS</a:t>
            </a:r>
          </a:p>
        </p:txBody>
      </p:sp>
      <p:pic>
        <p:nvPicPr>
          <p:cNvPr id="60" name="Picture 20" descr="C:\Users\ecoffey\AppData\Local\Temp\Rar$DRa0.376\30028_Device_file_server_unknown_64.png">
            <a:extLst>
              <a:ext uri="{FF2B5EF4-FFF2-40B4-BE49-F238E27FC236}">
                <a16:creationId xmlns:a16="http://schemas.microsoft.com/office/drawing/2014/main" id="{DC7F9869-FF40-B8F3-1FA9-B204BE72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2466" y="2556435"/>
            <a:ext cx="770897" cy="770897"/>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5F3B4CB-88AC-2B97-EC88-0B1CA35B0311}"/>
              </a:ext>
            </a:extLst>
          </p:cNvPr>
          <p:cNvSpPr txBox="1"/>
          <p:nvPr/>
        </p:nvSpPr>
        <p:spPr>
          <a:xfrm>
            <a:off x="10141592" y="2670039"/>
            <a:ext cx="213602" cy="184666"/>
          </a:xfrm>
          <a:prstGeom prst="rect">
            <a:avLst/>
          </a:prstGeom>
          <a:noFill/>
          <a:ln>
            <a:noFill/>
          </a:ln>
        </p:spPr>
        <p:txBody>
          <a:bodyPr wrap="square" lIns="0" tIns="0" rIns="0" bIns="0" rtlCol="0">
            <a:spAutoFit/>
          </a:bodyPr>
          <a:lstStyle/>
          <a:p>
            <a:pPr algn="ctr"/>
            <a:r>
              <a:rPr lang="en-US" sz="1200" b="1">
                <a:solidFill>
                  <a:schemeClr val="bg1"/>
                </a:solidFill>
              </a:rPr>
              <a:t>RS</a:t>
            </a:r>
          </a:p>
        </p:txBody>
      </p:sp>
      <p:pic>
        <p:nvPicPr>
          <p:cNvPr id="66" name="Picture 20" descr="C:\Users\ecoffey\AppData\Local\Temp\Rar$DRa0.376\30028_Device_file_server_unknown_64.png">
            <a:extLst>
              <a:ext uri="{FF2B5EF4-FFF2-40B4-BE49-F238E27FC236}">
                <a16:creationId xmlns:a16="http://schemas.microsoft.com/office/drawing/2014/main" id="{D9FCC601-782F-F671-0D0A-A752755DB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2466" y="3738149"/>
            <a:ext cx="770897" cy="77089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C3ED45A1-2EBE-2C65-E5A2-6FB71D44D9A3}"/>
              </a:ext>
            </a:extLst>
          </p:cNvPr>
          <p:cNvSpPr txBox="1"/>
          <p:nvPr/>
        </p:nvSpPr>
        <p:spPr>
          <a:xfrm>
            <a:off x="10141592" y="3851753"/>
            <a:ext cx="213602" cy="184666"/>
          </a:xfrm>
          <a:prstGeom prst="rect">
            <a:avLst/>
          </a:prstGeom>
          <a:noFill/>
          <a:ln>
            <a:noFill/>
          </a:ln>
        </p:spPr>
        <p:txBody>
          <a:bodyPr wrap="square" lIns="0" tIns="0" rIns="0" bIns="0" rtlCol="0">
            <a:spAutoFit/>
          </a:bodyPr>
          <a:lstStyle/>
          <a:p>
            <a:pPr algn="ctr"/>
            <a:r>
              <a:rPr lang="en-US" sz="1200" b="1">
                <a:solidFill>
                  <a:schemeClr val="bg1"/>
                </a:solidFill>
              </a:rPr>
              <a:t>RS</a:t>
            </a:r>
          </a:p>
        </p:txBody>
      </p:sp>
      <p:cxnSp>
        <p:nvCxnSpPr>
          <p:cNvPr id="68" name="Straight Connector 67">
            <a:extLst>
              <a:ext uri="{FF2B5EF4-FFF2-40B4-BE49-F238E27FC236}">
                <a16:creationId xmlns:a16="http://schemas.microsoft.com/office/drawing/2014/main" id="{4BD2FD1C-BD6D-8BC9-F94B-4F67BEC46678}"/>
              </a:ext>
            </a:extLst>
          </p:cNvPr>
          <p:cNvCxnSpPr>
            <a:cxnSpLocks/>
            <a:stCxn id="22" idx="3"/>
          </p:cNvCxnSpPr>
          <p:nvPr/>
        </p:nvCxnSpPr>
        <p:spPr>
          <a:xfrm>
            <a:off x="8925824" y="3060632"/>
            <a:ext cx="10559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52DD7F-DE5C-9FB4-ACC9-9407478C0E46}"/>
              </a:ext>
            </a:extLst>
          </p:cNvPr>
          <p:cNvCxnSpPr>
            <a:cxnSpLocks/>
            <a:stCxn id="28" idx="3"/>
          </p:cNvCxnSpPr>
          <p:nvPr/>
        </p:nvCxnSpPr>
        <p:spPr>
          <a:xfrm>
            <a:off x="8925824" y="4004849"/>
            <a:ext cx="10559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BA1A829-FE79-C72C-45FA-83ED26BE313A}"/>
              </a:ext>
            </a:extLst>
          </p:cNvPr>
          <p:cNvSpPr>
            <a:spLocks noGrp="1"/>
          </p:cNvSpPr>
          <p:nvPr>
            <p:ph type="sldNum" sz="quarter" idx="12"/>
          </p:nvPr>
        </p:nvSpPr>
        <p:spPr/>
        <p:txBody>
          <a:bodyPr/>
          <a:lstStyle/>
          <a:p>
            <a:fld id="{FAB6F89C-83D7-499F-B4C3-5F533B58AE94}" type="slidenum">
              <a:rPr lang="en-US" smtClean="0"/>
              <a:t>25</a:t>
            </a:fld>
            <a:endParaRPr lang="en-US"/>
          </a:p>
        </p:txBody>
      </p:sp>
    </p:spTree>
    <p:extLst>
      <p:ext uri="{BB962C8B-B14F-4D97-AF65-F5344CB8AC3E}">
        <p14:creationId xmlns:p14="http://schemas.microsoft.com/office/powerpoint/2010/main" val="1786962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4540-ECC6-4D4D-9A06-F29B8BBC85D0}"/>
              </a:ext>
            </a:extLst>
          </p:cNvPr>
          <p:cNvSpPr>
            <a:spLocks noGrp="1"/>
          </p:cNvSpPr>
          <p:nvPr>
            <p:ph type="title"/>
          </p:nvPr>
        </p:nvSpPr>
        <p:spPr>
          <a:xfrm>
            <a:off x="838200" y="365126"/>
            <a:ext cx="10515600" cy="801688"/>
          </a:xfrm>
          <a:solidFill>
            <a:schemeClr val="accent6">
              <a:lumMod val="40000"/>
              <a:lumOff val="60000"/>
            </a:schemeClr>
          </a:solidFill>
        </p:spPr>
        <p:txBody>
          <a:bodyPr/>
          <a:lstStyle/>
          <a:p>
            <a:r>
              <a:rPr lang="en-US"/>
              <a:t>Contents</a:t>
            </a:r>
          </a:p>
        </p:txBody>
      </p:sp>
      <p:sp>
        <p:nvSpPr>
          <p:cNvPr id="3" name="Content Placeholder 2">
            <a:extLst>
              <a:ext uri="{FF2B5EF4-FFF2-40B4-BE49-F238E27FC236}">
                <a16:creationId xmlns:a16="http://schemas.microsoft.com/office/drawing/2014/main" id="{7AA94BE4-A06F-41A7-BE52-CFEC7C494B3E}"/>
              </a:ext>
            </a:extLst>
          </p:cNvPr>
          <p:cNvSpPr>
            <a:spLocks noGrp="1"/>
          </p:cNvSpPr>
          <p:nvPr>
            <p:ph idx="1"/>
          </p:nvPr>
        </p:nvSpPr>
        <p:spPr>
          <a:xfrm>
            <a:off x="838200" y="1385740"/>
            <a:ext cx="10515600" cy="4791223"/>
          </a:xfrm>
        </p:spPr>
        <p:txBody>
          <a:bodyPr>
            <a:normAutofit fontScale="85000" lnSpcReduction="20000"/>
          </a:bodyPr>
          <a:lstStyle/>
          <a:p>
            <a:pPr marL="0" indent="0">
              <a:buNone/>
            </a:pPr>
            <a:r>
              <a:rPr lang="en-US" b="1"/>
              <a:t>CDNs</a:t>
            </a:r>
          </a:p>
          <a:p>
            <a:r>
              <a:rPr lang="en-US"/>
              <a:t>Google GGC Node for Mandalay IXP – Waiting for Equipment delivery</a:t>
            </a:r>
          </a:p>
          <a:p>
            <a:r>
              <a:rPr lang="en-US"/>
              <a:t>Netflix OCA Node for Mandalay IXP – Waiting for import license</a:t>
            </a:r>
          </a:p>
          <a:p>
            <a:r>
              <a:rPr lang="en-US"/>
              <a:t>Akamai CDN upgrade – Equipment arrived</a:t>
            </a:r>
          </a:p>
          <a:p>
            <a:r>
              <a:rPr lang="en-US" err="1"/>
              <a:t>Wangsu</a:t>
            </a:r>
            <a:r>
              <a:rPr lang="en-US"/>
              <a:t> CDN upgrade – Waiting for Equipment delivery</a:t>
            </a:r>
          </a:p>
          <a:p>
            <a:r>
              <a:rPr lang="en-US"/>
              <a:t>Tencent CDN – Waiting for Equipment delivery</a:t>
            </a:r>
          </a:p>
          <a:p>
            <a:pPr marL="0" indent="0">
              <a:buNone/>
            </a:pPr>
            <a:endParaRPr lang="en-US"/>
          </a:p>
          <a:p>
            <a:pPr marL="0" indent="0">
              <a:buNone/>
            </a:pPr>
            <a:r>
              <a:rPr lang="en-US" b="1"/>
              <a:t>DNS Servers</a:t>
            </a:r>
          </a:p>
          <a:p>
            <a:r>
              <a:rPr lang="en-US"/>
              <a:t>M-Root Server – waiting for Equipment Delivery</a:t>
            </a:r>
          </a:p>
          <a:p>
            <a:pPr marL="0" indent="0">
              <a:buNone/>
            </a:pPr>
            <a:endParaRPr lang="en-US">
              <a:solidFill>
                <a:srgbClr val="FF0000"/>
              </a:solidFill>
            </a:endParaRPr>
          </a:p>
          <a:p>
            <a:pPr marL="0" indent="0">
              <a:buNone/>
            </a:pPr>
            <a:r>
              <a:rPr lang="en-US" b="1"/>
              <a:t>Hosting</a:t>
            </a:r>
          </a:p>
          <a:p>
            <a:r>
              <a:rPr lang="en-US"/>
              <a:t>Free Hosting for Education - planning</a:t>
            </a:r>
          </a:p>
          <a:p>
            <a:pPr marL="0" indent="0">
              <a:buNone/>
            </a:pPr>
            <a:endParaRPr lang="en-US"/>
          </a:p>
          <a:p>
            <a:pPr marL="0" indent="0">
              <a:buNone/>
            </a:pPr>
            <a:endParaRPr lang="en-US" b="1"/>
          </a:p>
        </p:txBody>
      </p:sp>
      <p:sp>
        <p:nvSpPr>
          <p:cNvPr id="4" name="Date Placeholder 3">
            <a:extLst>
              <a:ext uri="{FF2B5EF4-FFF2-40B4-BE49-F238E27FC236}">
                <a16:creationId xmlns:a16="http://schemas.microsoft.com/office/drawing/2014/main" id="{0EBD6672-EC35-4527-8A58-28EE6F6F86FD}"/>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E9625A55-A8DB-4E3F-B721-CC4711FE9CD0}"/>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B79DD7A4-88BE-42B1-9127-FE4171E72B70}"/>
              </a:ext>
            </a:extLst>
          </p:cNvPr>
          <p:cNvSpPr>
            <a:spLocks noGrp="1"/>
          </p:cNvSpPr>
          <p:nvPr>
            <p:ph type="sldNum" sz="quarter" idx="12"/>
          </p:nvPr>
        </p:nvSpPr>
        <p:spPr/>
        <p:txBody>
          <a:bodyPr/>
          <a:lstStyle/>
          <a:p>
            <a:fld id="{F08947B0-CCDB-40D1-8516-50F1B0B32221}" type="slidenum">
              <a:rPr lang="en-US" smtClean="0"/>
              <a:t>26</a:t>
            </a:fld>
            <a:endParaRPr lang="en-US"/>
          </a:p>
        </p:txBody>
      </p:sp>
    </p:spTree>
    <p:extLst>
      <p:ext uri="{BB962C8B-B14F-4D97-AF65-F5344CB8AC3E}">
        <p14:creationId xmlns:p14="http://schemas.microsoft.com/office/powerpoint/2010/main" val="93093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4540-ECC6-4D4D-9A06-F29B8BBC85D0}"/>
              </a:ext>
            </a:extLst>
          </p:cNvPr>
          <p:cNvSpPr>
            <a:spLocks noGrp="1"/>
          </p:cNvSpPr>
          <p:nvPr>
            <p:ph type="title"/>
          </p:nvPr>
        </p:nvSpPr>
        <p:spPr>
          <a:xfrm>
            <a:off x="838200" y="365126"/>
            <a:ext cx="10515600" cy="801688"/>
          </a:xfrm>
          <a:solidFill>
            <a:schemeClr val="accent6">
              <a:lumMod val="40000"/>
              <a:lumOff val="60000"/>
            </a:schemeClr>
          </a:solidFill>
        </p:spPr>
        <p:txBody>
          <a:bodyPr/>
          <a:lstStyle/>
          <a:p>
            <a:r>
              <a:rPr lang="en-US"/>
              <a:t>IPv6 Deployment Plan</a:t>
            </a:r>
          </a:p>
        </p:txBody>
      </p:sp>
      <p:sp>
        <p:nvSpPr>
          <p:cNvPr id="3" name="Content Placeholder 2">
            <a:extLst>
              <a:ext uri="{FF2B5EF4-FFF2-40B4-BE49-F238E27FC236}">
                <a16:creationId xmlns:a16="http://schemas.microsoft.com/office/drawing/2014/main" id="{7AA94BE4-A06F-41A7-BE52-CFEC7C494B3E}"/>
              </a:ext>
            </a:extLst>
          </p:cNvPr>
          <p:cNvSpPr>
            <a:spLocks noGrp="1"/>
          </p:cNvSpPr>
          <p:nvPr>
            <p:ph idx="1"/>
          </p:nvPr>
        </p:nvSpPr>
        <p:spPr>
          <a:xfrm>
            <a:off x="838200" y="1385740"/>
            <a:ext cx="4657078" cy="4791223"/>
          </a:xfrm>
        </p:spPr>
        <p:txBody>
          <a:bodyPr>
            <a:normAutofit/>
          </a:bodyPr>
          <a:lstStyle/>
          <a:p>
            <a:pPr marL="0" indent="0" algn="ctr">
              <a:buNone/>
            </a:pPr>
            <a:r>
              <a:rPr lang="en-US" sz="5400" b="1"/>
              <a:t>MMIX </a:t>
            </a:r>
            <a:r>
              <a:rPr lang="en-US" sz="4400">
                <a:solidFill>
                  <a:schemeClr val="bg1">
                    <a:lumMod val="65000"/>
                  </a:schemeClr>
                </a:solidFill>
              </a:rPr>
              <a:t>&amp;</a:t>
            </a:r>
            <a:r>
              <a:rPr lang="en-US" sz="5400" b="1"/>
              <a:t> </a:t>
            </a:r>
            <a:r>
              <a:rPr lang="en-US" sz="5400" b="1" err="1"/>
              <a:t>Apnic</a:t>
            </a:r>
            <a:r>
              <a:rPr lang="en-US" sz="5400" b="1"/>
              <a:t> </a:t>
            </a:r>
          </a:p>
          <a:p>
            <a:pPr marL="0" indent="0" algn="ctr">
              <a:buNone/>
            </a:pPr>
            <a:r>
              <a:rPr lang="en-US" sz="3200"/>
              <a:t>will setup</a:t>
            </a:r>
          </a:p>
          <a:p>
            <a:pPr marL="0" indent="0" algn="ctr">
              <a:buNone/>
            </a:pPr>
            <a:r>
              <a:rPr lang="en-US" sz="3200" b="1">
                <a:solidFill>
                  <a:srgbClr val="FF0000"/>
                </a:solidFill>
              </a:rPr>
              <a:t>IPv6 deployment.</a:t>
            </a:r>
            <a:endParaRPr lang="en-US" sz="3200"/>
          </a:p>
          <a:p>
            <a:pPr marL="0" indent="0" algn="ctr">
              <a:buNone/>
            </a:pPr>
            <a:r>
              <a:rPr lang="en-US" sz="3200"/>
              <a:t>Pilot project for</a:t>
            </a:r>
          </a:p>
          <a:p>
            <a:pPr marL="0" indent="0" algn="ctr">
              <a:buNone/>
            </a:pPr>
            <a:r>
              <a:rPr lang="en-US" sz="3200"/>
              <a:t>selected ISP(s). </a:t>
            </a:r>
          </a:p>
        </p:txBody>
      </p:sp>
      <p:sp>
        <p:nvSpPr>
          <p:cNvPr id="4" name="Date Placeholder 3">
            <a:extLst>
              <a:ext uri="{FF2B5EF4-FFF2-40B4-BE49-F238E27FC236}">
                <a16:creationId xmlns:a16="http://schemas.microsoft.com/office/drawing/2014/main" id="{0EBD6672-EC35-4527-8A58-28EE6F6F86FD}"/>
              </a:ext>
            </a:extLst>
          </p:cNvPr>
          <p:cNvSpPr>
            <a:spLocks noGrp="1"/>
          </p:cNvSpPr>
          <p:nvPr>
            <p:ph type="dt" sz="half" idx="10"/>
          </p:nvPr>
        </p:nvSpPr>
        <p:spPr/>
        <p:txBody>
          <a:bodyPr/>
          <a:lstStyle/>
          <a:p>
            <a:r>
              <a:rPr lang="en-US"/>
              <a:t>31-Aug-2022</a:t>
            </a:r>
          </a:p>
        </p:txBody>
      </p:sp>
      <p:sp>
        <p:nvSpPr>
          <p:cNvPr id="5" name="Footer Placeholder 4">
            <a:extLst>
              <a:ext uri="{FF2B5EF4-FFF2-40B4-BE49-F238E27FC236}">
                <a16:creationId xmlns:a16="http://schemas.microsoft.com/office/drawing/2014/main" id="{E9625A55-A8DB-4E3F-B721-CC4711FE9CD0}"/>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B79DD7A4-88BE-42B1-9127-FE4171E72B70}"/>
              </a:ext>
            </a:extLst>
          </p:cNvPr>
          <p:cNvSpPr>
            <a:spLocks noGrp="1"/>
          </p:cNvSpPr>
          <p:nvPr>
            <p:ph type="sldNum" sz="quarter" idx="12"/>
          </p:nvPr>
        </p:nvSpPr>
        <p:spPr/>
        <p:txBody>
          <a:bodyPr/>
          <a:lstStyle/>
          <a:p>
            <a:fld id="{F08947B0-CCDB-40D1-8516-50F1B0B32221}" type="slidenum">
              <a:rPr lang="en-US" smtClean="0"/>
              <a:t>27</a:t>
            </a:fld>
            <a:endParaRPr lang="en-US"/>
          </a:p>
        </p:txBody>
      </p:sp>
      <p:sp>
        <p:nvSpPr>
          <p:cNvPr id="8" name="TextBox 7">
            <a:extLst>
              <a:ext uri="{FF2B5EF4-FFF2-40B4-BE49-F238E27FC236}">
                <a16:creationId xmlns:a16="http://schemas.microsoft.com/office/drawing/2014/main" id="{4C1B3A68-A748-C075-BC3B-6F31575A7653}"/>
              </a:ext>
            </a:extLst>
          </p:cNvPr>
          <p:cNvSpPr txBox="1"/>
          <p:nvPr/>
        </p:nvSpPr>
        <p:spPr>
          <a:xfrm>
            <a:off x="5765306" y="3912167"/>
            <a:ext cx="5690587" cy="1569660"/>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7030A0"/>
                </a:solidFill>
              </a:rPr>
              <a:t>Training to the Engineers</a:t>
            </a:r>
          </a:p>
          <a:p>
            <a:pPr marL="285750" indent="-285750">
              <a:buFont typeface="Arial" panose="020B0604020202020204" pitchFamily="34" charset="0"/>
              <a:buChar char="•"/>
            </a:pPr>
            <a:r>
              <a:rPr lang="en-US" sz="2400">
                <a:solidFill>
                  <a:srgbClr val="7030A0"/>
                </a:solidFill>
              </a:rPr>
              <a:t>Network Analysis for V6 readiness</a:t>
            </a:r>
          </a:p>
          <a:p>
            <a:pPr marL="285750" indent="-285750">
              <a:buFont typeface="Arial" panose="020B0604020202020204" pitchFamily="34" charset="0"/>
              <a:buChar char="•"/>
            </a:pPr>
            <a:r>
              <a:rPr lang="en-US" sz="2400">
                <a:solidFill>
                  <a:srgbClr val="7030A0"/>
                </a:solidFill>
              </a:rPr>
              <a:t>Advise Network modification for V6 setup</a:t>
            </a:r>
          </a:p>
          <a:p>
            <a:pPr marL="285750" indent="-285750">
              <a:buFont typeface="Arial" panose="020B0604020202020204" pitchFamily="34" charset="0"/>
              <a:buChar char="•"/>
            </a:pPr>
            <a:r>
              <a:rPr lang="en-US" sz="2400">
                <a:solidFill>
                  <a:srgbClr val="7030A0"/>
                </a:solidFill>
              </a:rPr>
              <a:t>Deployment support</a:t>
            </a:r>
          </a:p>
        </p:txBody>
      </p:sp>
    </p:spTree>
    <p:extLst>
      <p:ext uri="{BB962C8B-B14F-4D97-AF65-F5344CB8AC3E}">
        <p14:creationId xmlns:p14="http://schemas.microsoft.com/office/powerpoint/2010/main" val="1887276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AF93-B03E-1A19-5DD2-CBA517E36A41}"/>
            </a:ext>
          </a:extLst>
        </p:cNvPr>
        <p:cNvGrpSpPr/>
        <p:nvPr/>
      </p:nvGrpSpPr>
      <p:grpSpPr>
        <a:xfrm>
          <a:off x="0" y="0"/>
          <a:ext cx="0" cy="0"/>
          <a:chOff x="0" y="0"/>
          <a:chExt cx="0" cy="0"/>
        </a:xfrm>
      </p:grpSpPr>
      <p:pic>
        <p:nvPicPr>
          <p:cNvPr id="3" name="Picture 2" descr="A white map of myanmar&#10;&#10;Description automatically generated">
            <a:extLst>
              <a:ext uri="{FF2B5EF4-FFF2-40B4-BE49-F238E27FC236}">
                <a16:creationId xmlns:a16="http://schemas.microsoft.com/office/drawing/2014/main" id="{8C3ECC93-C11E-6BDC-0B01-1AF5F57F0AEE}"/>
              </a:ext>
            </a:extLst>
          </p:cNvPr>
          <p:cNvPicPr>
            <a:picLocks noChangeAspect="1"/>
          </p:cNvPicPr>
          <p:nvPr/>
        </p:nvPicPr>
        <p:blipFill rotWithShape="1">
          <a:blip r:embed="rId2">
            <a:extLst>
              <a:ext uri="{28A0092B-C50C-407E-A947-70E740481C1C}">
                <a14:useLocalDpi xmlns:a14="http://schemas.microsoft.com/office/drawing/2010/main" val="0"/>
              </a:ext>
            </a:extLst>
          </a:blip>
          <a:srcRect t="18912" b="4284"/>
          <a:stretch/>
        </p:blipFill>
        <p:spPr>
          <a:xfrm>
            <a:off x="896553" y="942111"/>
            <a:ext cx="3611947" cy="5779364"/>
          </a:xfrm>
          <a:prstGeom prst="rect">
            <a:avLst/>
          </a:prstGeom>
        </p:spPr>
      </p:pic>
      <p:sp>
        <p:nvSpPr>
          <p:cNvPr id="38" name="Rectangle: Rounded Corners 37">
            <a:extLst>
              <a:ext uri="{FF2B5EF4-FFF2-40B4-BE49-F238E27FC236}">
                <a16:creationId xmlns:a16="http://schemas.microsoft.com/office/drawing/2014/main" id="{7CDA3A61-DCB8-82E4-E736-A9E1603170E8}"/>
              </a:ext>
            </a:extLst>
          </p:cNvPr>
          <p:cNvSpPr/>
          <p:nvPr/>
        </p:nvSpPr>
        <p:spPr>
          <a:xfrm>
            <a:off x="2791738" y="2234033"/>
            <a:ext cx="798127" cy="89440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7" name="Picture 7" descr="C:\Users\ecoffey\AppData\Local\Temp\Rar$DRa0.376\30028_Device_file_server_critical_64.png">
            <a:extLst>
              <a:ext uri="{FF2B5EF4-FFF2-40B4-BE49-F238E27FC236}">
                <a16:creationId xmlns:a16="http://schemas.microsoft.com/office/drawing/2014/main" id="{133F5B82-18F4-0389-DF62-E7236DF6D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379" y="2707106"/>
            <a:ext cx="3651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0" descr="C:\Users\ecoffey\AppData\Local\Temp\Rar$DRa0.376\30028_Device_file_server_warning_64.png">
            <a:extLst>
              <a:ext uri="{FF2B5EF4-FFF2-40B4-BE49-F238E27FC236}">
                <a16:creationId xmlns:a16="http://schemas.microsoft.com/office/drawing/2014/main" id="{C125A1CE-950B-12A5-8192-671AAB900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483" y="2587798"/>
            <a:ext cx="341279" cy="34127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47D026A-29F1-AFF2-2B24-D5D47A8D1F28}"/>
              </a:ext>
            </a:extLst>
          </p:cNvPr>
          <p:cNvSpPr/>
          <p:nvPr/>
        </p:nvSpPr>
        <p:spPr>
          <a:xfrm>
            <a:off x="2002365" y="1828779"/>
            <a:ext cx="493035" cy="1619231"/>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Slide Number Placeholder 1">
            <a:extLst>
              <a:ext uri="{FF2B5EF4-FFF2-40B4-BE49-F238E27FC236}">
                <a16:creationId xmlns:a16="http://schemas.microsoft.com/office/drawing/2014/main" id="{5ED72120-3E67-777A-B9CD-D40C6F6DC122}"/>
              </a:ext>
            </a:extLst>
          </p:cNvPr>
          <p:cNvSpPr>
            <a:spLocks noGrp="1"/>
          </p:cNvSpPr>
          <p:nvPr>
            <p:ph type="sldNum" sz="quarter" idx="12"/>
          </p:nvPr>
        </p:nvSpPr>
        <p:spPr/>
        <p:txBody>
          <a:bodyPr/>
          <a:lstStyle/>
          <a:p>
            <a:fld id="{FAB6F89C-83D7-499F-B4C3-5F533B58AE94}" type="slidenum">
              <a:rPr lang="en-US" smtClean="0"/>
              <a:t>28</a:t>
            </a:fld>
            <a:endParaRPr lang="en-US"/>
          </a:p>
        </p:txBody>
      </p:sp>
      <p:pic>
        <p:nvPicPr>
          <p:cNvPr id="7" name="Picture 20" descr="C:\Users\ecoffey\AppData\Local\Temp\Rar$DRa0.160\30042_Device_layer3_switch_unknown_64.png">
            <a:extLst>
              <a:ext uri="{FF2B5EF4-FFF2-40B4-BE49-F238E27FC236}">
                <a16:creationId xmlns:a16="http://schemas.microsoft.com/office/drawing/2014/main" id="{28E74138-C575-15EC-654D-B7207A80B2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9" t="11982" b="282"/>
          <a:stretch/>
        </p:blipFill>
        <p:spPr bwMode="auto">
          <a:xfrm>
            <a:off x="2055393" y="3448010"/>
            <a:ext cx="440009" cy="402249"/>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3437A70-B1FC-7916-A2C5-F24553354A54}"/>
              </a:ext>
            </a:extLst>
          </p:cNvPr>
          <p:cNvSpPr txBox="1">
            <a:spLocks/>
          </p:cNvSpPr>
          <p:nvPr/>
        </p:nvSpPr>
        <p:spPr>
          <a:xfrm>
            <a:off x="838200" y="365127"/>
            <a:ext cx="10515600" cy="576984"/>
          </a:xfrm>
          <a:prstGeom prst="rect">
            <a:avLst/>
          </a:prstGeom>
          <a:solidFill>
            <a:schemeClr val="accent1"/>
          </a:solidFill>
        </p:spPr>
        <p:txBody>
          <a:bodyPr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.mm &amp; Government Servers reachability from MMIX</a:t>
            </a:r>
          </a:p>
        </p:txBody>
      </p:sp>
      <p:pic>
        <p:nvPicPr>
          <p:cNvPr id="27" name="Picture 20" descr="C:\Users\ecoffey\AppData\Local\Temp\Rar$DRa0.160\30042_Device_layer3_switch_unknown_64.png">
            <a:extLst>
              <a:ext uri="{FF2B5EF4-FFF2-40B4-BE49-F238E27FC236}">
                <a16:creationId xmlns:a16="http://schemas.microsoft.com/office/drawing/2014/main" id="{7B275208-C5DC-63D1-FE83-21063AC334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29" t="11982" b="282"/>
          <a:stretch/>
        </p:blipFill>
        <p:spPr bwMode="auto">
          <a:xfrm>
            <a:off x="2038464" y="1426532"/>
            <a:ext cx="440009" cy="4022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C:\Users\ecoffey\AppData\Local\Temp\Rar$DRa0.608\30080_Device_switch_unknown_64.png">
            <a:extLst>
              <a:ext uri="{FF2B5EF4-FFF2-40B4-BE49-F238E27FC236}">
                <a16:creationId xmlns:a16="http://schemas.microsoft.com/office/drawing/2014/main" id="{C5A32A2D-2F8B-5DFF-BF09-A3D3225452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08" t="15171" r="-1"/>
          <a:stretch/>
        </p:blipFill>
        <p:spPr bwMode="auto">
          <a:xfrm>
            <a:off x="2313497" y="2444641"/>
            <a:ext cx="315927" cy="262465"/>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8 Points 31">
            <a:extLst>
              <a:ext uri="{FF2B5EF4-FFF2-40B4-BE49-F238E27FC236}">
                <a16:creationId xmlns:a16="http://schemas.microsoft.com/office/drawing/2014/main" id="{89A0BAC6-D04B-9A06-FFDB-F4A9098CF804}"/>
              </a:ext>
            </a:extLst>
          </p:cNvPr>
          <p:cNvSpPr/>
          <p:nvPr/>
        </p:nvSpPr>
        <p:spPr>
          <a:xfrm>
            <a:off x="2651471" y="2444641"/>
            <a:ext cx="188840" cy="262465"/>
          </a:xfrm>
          <a:prstGeom prst="irregularSeal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TextBox 32">
            <a:extLst>
              <a:ext uri="{FF2B5EF4-FFF2-40B4-BE49-F238E27FC236}">
                <a16:creationId xmlns:a16="http://schemas.microsoft.com/office/drawing/2014/main" id="{C995C7EB-1B25-C73F-DB34-D26F1D03112E}"/>
              </a:ext>
            </a:extLst>
          </p:cNvPr>
          <p:cNvSpPr txBox="1"/>
          <p:nvPr/>
        </p:nvSpPr>
        <p:spPr>
          <a:xfrm>
            <a:off x="2588540" y="2151597"/>
            <a:ext cx="237067" cy="307777"/>
          </a:xfrm>
          <a:prstGeom prst="rect">
            <a:avLst/>
          </a:prstGeom>
          <a:noFill/>
        </p:spPr>
        <p:txBody>
          <a:bodyPr wrap="square" rtlCol="0">
            <a:spAutoFit/>
          </a:bodyPr>
          <a:lstStyle/>
          <a:p>
            <a:r>
              <a:rPr lang="en-US" sz="1400">
                <a:solidFill>
                  <a:srgbClr val="FF0000"/>
                </a:solidFill>
              </a:rPr>
              <a:t>?</a:t>
            </a:r>
          </a:p>
        </p:txBody>
      </p:sp>
      <p:pic>
        <p:nvPicPr>
          <p:cNvPr id="34" name="Picture 10" descr="C:\Users\ecoffey\AppData\Local\Temp\Rar$DRa0.376\30028_Device_file_server_default_256.png">
            <a:extLst>
              <a:ext uri="{FF2B5EF4-FFF2-40B4-BE49-F238E27FC236}">
                <a16:creationId xmlns:a16="http://schemas.microsoft.com/office/drawing/2014/main" id="{ED11B54A-55A2-725C-CA5B-9C3EF9507A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97" t="6634" r="19086" b="4390"/>
          <a:stretch/>
        </p:blipFill>
        <p:spPr bwMode="auto">
          <a:xfrm>
            <a:off x="2950795" y="2444640"/>
            <a:ext cx="257368" cy="3651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3" descr="C:\Users\ecoffey\AppData\Local\Temp\Rar$DRa0.324\30072_Device_server_unmanaged_64.png">
            <a:extLst>
              <a:ext uri="{FF2B5EF4-FFF2-40B4-BE49-F238E27FC236}">
                <a16:creationId xmlns:a16="http://schemas.microsoft.com/office/drawing/2014/main" id="{C8AC2060-A089-EBEC-53B2-B484C2ECA7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6529" y="2334751"/>
            <a:ext cx="372355" cy="3723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BEDE6EF-EBCE-74D9-D776-02F93DD17C0D}"/>
              </a:ext>
            </a:extLst>
          </p:cNvPr>
          <p:cNvSpPr txBox="1"/>
          <p:nvPr/>
        </p:nvSpPr>
        <p:spPr>
          <a:xfrm>
            <a:off x="3151363" y="2301485"/>
            <a:ext cx="495300" cy="307777"/>
          </a:xfrm>
          <a:prstGeom prst="rect">
            <a:avLst/>
          </a:prstGeom>
          <a:noFill/>
        </p:spPr>
        <p:txBody>
          <a:bodyPr wrap="square" rtlCol="0">
            <a:spAutoFit/>
          </a:bodyPr>
          <a:lstStyle/>
          <a:p>
            <a:r>
              <a:rPr lang="en-US" sz="1400"/>
              <a:t>ITCS</a:t>
            </a:r>
          </a:p>
        </p:txBody>
      </p:sp>
      <p:sp>
        <p:nvSpPr>
          <p:cNvPr id="40" name="TextBox 39">
            <a:extLst>
              <a:ext uri="{FF2B5EF4-FFF2-40B4-BE49-F238E27FC236}">
                <a16:creationId xmlns:a16="http://schemas.microsoft.com/office/drawing/2014/main" id="{4E16F328-93E5-7E75-A7B9-62AD020C45E6}"/>
              </a:ext>
            </a:extLst>
          </p:cNvPr>
          <p:cNvSpPr txBox="1"/>
          <p:nvPr/>
        </p:nvSpPr>
        <p:spPr>
          <a:xfrm>
            <a:off x="2770366" y="2442439"/>
            <a:ext cx="410633" cy="184666"/>
          </a:xfrm>
          <a:prstGeom prst="rect">
            <a:avLst/>
          </a:prstGeom>
          <a:noFill/>
        </p:spPr>
        <p:txBody>
          <a:bodyPr wrap="square" lIns="0" tIns="0" rIns="0" bIns="0" rtlCol="0">
            <a:spAutoFit/>
          </a:bodyPr>
          <a:lstStyle/>
          <a:p>
            <a:pPr algn="ctr"/>
            <a:r>
              <a:rPr lang="en-US" sz="1200" b="1"/>
              <a:t>.mm</a:t>
            </a:r>
          </a:p>
        </p:txBody>
      </p:sp>
      <p:grpSp>
        <p:nvGrpSpPr>
          <p:cNvPr id="43" name="Group 42">
            <a:extLst>
              <a:ext uri="{FF2B5EF4-FFF2-40B4-BE49-F238E27FC236}">
                <a16:creationId xmlns:a16="http://schemas.microsoft.com/office/drawing/2014/main" id="{498746FA-D4CE-5365-DF0D-8AFB81BB41F2}"/>
              </a:ext>
            </a:extLst>
          </p:cNvPr>
          <p:cNvGrpSpPr/>
          <p:nvPr/>
        </p:nvGrpSpPr>
        <p:grpSpPr>
          <a:xfrm>
            <a:off x="1756661" y="3223814"/>
            <a:ext cx="372355" cy="372355"/>
            <a:chOff x="8910996" y="3223814"/>
            <a:chExt cx="372354" cy="372354"/>
          </a:xfrm>
        </p:grpSpPr>
        <p:pic>
          <p:nvPicPr>
            <p:cNvPr id="41" name="Picture 23" descr="C:\Users\ecoffey\AppData\Local\Temp\Rar$DRa0.324\30072_Device_server_unmanaged_64.png">
              <a:extLst>
                <a:ext uri="{FF2B5EF4-FFF2-40B4-BE49-F238E27FC236}">
                  <a16:creationId xmlns:a16="http://schemas.microsoft.com/office/drawing/2014/main" id="{F54CEB17-B436-A366-D5E1-C2AED1CB8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65B2120-9E5F-89AB-BB69-E2BF1620EC6B}"/>
                </a:ext>
              </a:extLst>
            </p:cNvPr>
            <p:cNvSpPr txBox="1"/>
            <p:nvPr/>
          </p:nvSpPr>
          <p:spPr>
            <a:xfrm>
              <a:off x="9000629" y="3358095"/>
              <a:ext cx="238536" cy="184666"/>
            </a:xfrm>
            <a:prstGeom prst="rect">
              <a:avLst/>
            </a:prstGeom>
            <a:noFill/>
          </p:spPr>
          <p:txBody>
            <a:bodyPr wrap="square" lIns="0" tIns="0" rIns="0" bIns="0" rtlCol="0">
              <a:spAutoFit/>
            </a:bodyPr>
            <a:lstStyle/>
            <a:p>
              <a:pPr algn="ctr"/>
              <a:r>
                <a:rPr lang="en-US" sz="1200" b="1"/>
                <a:t>K</a:t>
              </a:r>
            </a:p>
          </p:txBody>
        </p:sp>
      </p:grpSp>
      <p:grpSp>
        <p:nvGrpSpPr>
          <p:cNvPr id="44" name="Group 43">
            <a:extLst>
              <a:ext uri="{FF2B5EF4-FFF2-40B4-BE49-F238E27FC236}">
                <a16:creationId xmlns:a16="http://schemas.microsoft.com/office/drawing/2014/main" id="{833B275F-19AD-571D-D7B2-C2CEFED85C2C}"/>
              </a:ext>
            </a:extLst>
          </p:cNvPr>
          <p:cNvGrpSpPr/>
          <p:nvPr/>
        </p:nvGrpSpPr>
        <p:grpSpPr>
          <a:xfrm>
            <a:off x="1544995" y="3528614"/>
            <a:ext cx="372355" cy="372355"/>
            <a:chOff x="8910996" y="3223814"/>
            <a:chExt cx="372354" cy="372354"/>
          </a:xfrm>
        </p:grpSpPr>
        <p:pic>
          <p:nvPicPr>
            <p:cNvPr id="45" name="Picture 23" descr="C:\Users\ecoffey\AppData\Local\Temp\Rar$DRa0.324\30072_Device_server_unmanaged_64.png">
              <a:extLst>
                <a:ext uri="{FF2B5EF4-FFF2-40B4-BE49-F238E27FC236}">
                  <a16:creationId xmlns:a16="http://schemas.microsoft.com/office/drawing/2014/main" id="{8736977C-C3C9-1FC9-1104-F036FFFDEB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5F12CEE-746B-F8BB-7E9A-CED4B7371D6C}"/>
                </a:ext>
              </a:extLst>
            </p:cNvPr>
            <p:cNvSpPr txBox="1"/>
            <p:nvPr/>
          </p:nvSpPr>
          <p:spPr>
            <a:xfrm>
              <a:off x="9000629" y="3358095"/>
              <a:ext cx="238536" cy="184666"/>
            </a:xfrm>
            <a:prstGeom prst="rect">
              <a:avLst/>
            </a:prstGeom>
            <a:noFill/>
          </p:spPr>
          <p:txBody>
            <a:bodyPr wrap="square" lIns="0" tIns="0" rIns="0" bIns="0" rtlCol="0">
              <a:spAutoFit/>
            </a:bodyPr>
            <a:lstStyle/>
            <a:p>
              <a:pPr algn="ctr"/>
              <a:r>
                <a:rPr lang="en-US" sz="1200" b="1"/>
                <a:t>L</a:t>
              </a:r>
            </a:p>
          </p:txBody>
        </p:sp>
      </p:grpSp>
      <p:grpSp>
        <p:nvGrpSpPr>
          <p:cNvPr id="47" name="Group 46">
            <a:extLst>
              <a:ext uri="{FF2B5EF4-FFF2-40B4-BE49-F238E27FC236}">
                <a16:creationId xmlns:a16="http://schemas.microsoft.com/office/drawing/2014/main" id="{33405CEA-26B4-2483-8216-6D2CF54E4250}"/>
              </a:ext>
            </a:extLst>
          </p:cNvPr>
          <p:cNvGrpSpPr/>
          <p:nvPr/>
        </p:nvGrpSpPr>
        <p:grpSpPr>
          <a:xfrm>
            <a:off x="1842703" y="3596169"/>
            <a:ext cx="382196" cy="372355"/>
            <a:chOff x="8910996" y="3223814"/>
            <a:chExt cx="382196" cy="372354"/>
          </a:xfrm>
        </p:grpSpPr>
        <p:pic>
          <p:nvPicPr>
            <p:cNvPr id="48" name="Picture 23" descr="C:\Users\ecoffey\AppData\Local\Temp\Rar$DRa0.324\30072_Device_server_unmanaged_64.png">
              <a:extLst>
                <a:ext uri="{FF2B5EF4-FFF2-40B4-BE49-F238E27FC236}">
                  <a16:creationId xmlns:a16="http://schemas.microsoft.com/office/drawing/2014/main" id="{D4FD4425-7B14-68CE-9FA0-98D8403DD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E7B0BED-159F-BF3F-B297-13A0C3E16A93}"/>
                </a:ext>
              </a:extLst>
            </p:cNvPr>
            <p:cNvSpPr txBox="1"/>
            <p:nvPr/>
          </p:nvSpPr>
          <p:spPr>
            <a:xfrm>
              <a:off x="8924431" y="3358095"/>
              <a:ext cx="368761" cy="184666"/>
            </a:xfrm>
            <a:prstGeom prst="rect">
              <a:avLst/>
            </a:prstGeom>
            <a:noFill/>
          </p:spPr>
          <p:txBody>
            <a:bodyPr wrap="square" lIns="0" tIns="0" rIns="0" bIns="0" rtlCol="0">
              <a:spAutoFit/>
            </a:bodyPr>
            <a:lstStyle/>
            <a:p>
              <a:pPr algn="ctr"/>
              <a:r>
                <a:rPr lang="en-US" sz="1200" b="1"/>
                <a:t>PCH</a:t>
              </a:r>
            </a:p>
          </p:txBody>
        </p:sp>
      </p:grpSp>
      <p:grpSp>
        <p:nvGrpSpPr>
          <p:cNvPr id="50" name="Group 49">
            <a:extLst>
              <a:ext uri="{FF2B5EF4-FFF2-40B4-BE49-F238E27FC236}">
                <a16:creationId xmlns:a16="http://schemas.microsoft.com/office/drawing/2014/main" id="{3E3F5115-8369-8A3D-3424-FAD8D5A61CF8}"/>
              </a:ext>
            </a:extLst>
          </p:cNvPr>
          <p:cNvGrpSpPr/>
          <p:nvPr/>
        </p:nvGrpSpPr>
        <p:grpSpPr>
          <a:xfrm>
            <a:off x="1725378" y="3916794"/>
            <a:ext cx="382196" cy="372355"/>
            <a:chOff x="8910996" y="3223814"/>
            <a:chExt cx="382196" cy="372354"/>
          </a:xfrm>
        </p:grpSpPr>
        <p:pic>
          <p:nvPicPr>
            <p:cNvPr id="51" name="Picture 23" descr="C:\Users\ecoffey\AppData\Local\Temp\Rar$DRa0.324\30072_Device_server_unmanaged_64.png">
              <a:extLst>
                <a:ext uri="{FF2B5EF4-FFF2-40B4-BE49-F238E27FC236}">
                  <a16:creationId xmlns:a16="http://schemas.microsoft.com/office/drawing/2014/main" id="{72E37411-7BA7-735E-3385-19318E5EF5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7E3BAE99-6086-8B4B-3C01-D85EC680351E}"/>
                </a:ext>
              </a:extLst>
            </p:cNvPr>
            <p:cNvSpPr txBox="1"/>
            <p:nvPr/>
          </p:nvSpPr>
          <p:spPr>
            <a:xfrm>
              <a:off x="8924431" y="3358095"/>
              <a:ext cx="368761" cy="184666"/>
            </a:xfrm>
            <a:prstGeom prst="rect">
              <a:avLst/>
            </a:prstGeom>
            <a:noFill/>
          </p:spPr>
          <p:txBody>
            <a:bodyPr wrap="square" lIns="0" tIns="0" rIns="0" bIns="0" rtlCol="0">
              <a:spAutoFit/>
            </a:bodyPr>
            <a:lstStyle/>
            <a:p>
              <a:pPr algn="ctr"/>
              <a:r>
                <a:rPr lang="en-US" sz="1200" b="1"/>
                <a:t>IX</a:t>
              </a:r>
            </a:p>
          </p:txBody>
        </p:sp>
      </p:grpSp>
      <p:grpSp>
        <p:nvGrpSpPr>
          <p:cNvPr id="56" name="Group 55">
            <a:extLst>
              <a:ext uri="{FF2B5EF4-FFF2-40B4-BE49-F238E27FC236}">
                <a16:creationId xmlns:a16="http://schemas.microsoft.com/office/drawing/2014/main" id="{E39C1C2D-4687-B8F3-FC7D-B69557980451}"/>
              </a:ext>
            </a:extLst>
          </p:cNvPr>
          <p:cNvGrpSpPr/>
          <p:nvPr/>
        </p:nvGrpSpPr>
        <p:grpSpPr>
          <a:xfrm>
            <a:off x="1523133" y="1546518"/>
            <a:ext cx="372355" cy="372355"/>
            <a:chOff x="8910996" y="3223814"/>
            <a:chExt cx="372354" cy="372354"/>
          </a:xfrm>
        </p:grpSpPr>
        <p:pic>
          <p:nvPicPr>
            <p:cNvPr id="57" name="Picture 23" descr="C:\Users\ecoffey\AppData\Local\Temp\Rar$DRa0.324\30072_Device_server_unmanaged_64.png">
              <a:extLst>
                <a:ext uri="{FF2B5EF4-FFF2-40B4-BE49-F238E27FC236}">
                  <a16:creationId xmlns:a16="http://schemas.microsoft.com/office/drawing/2014/main" id="{E445A5F7-0421-98AC-9163-B6EA580D2A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solidFill>
              <a:srgbClr val="FFFF00"/>
            </a:solidFill>
          </p:spPr>
        </p:pic>
        <p:sp>
          <p:nvSpPr>
            <p:cNvPr id="58" name="TextBox 57">
              <a:extLst>
                <a:ext uri="{FF2B5EF4-FFF2-40B4-BE49-F238E27FC236}">
                  <a16:creationId xmlns:a16="http://schemas.microsoft.com/office/drawing/2014/main" id="{592F56DF-3094-4A15-96E6-D94635813B3B}"/>
                </a:ext>
              </a:extLst>
            </p:cNvPr>
            <p:cNvSpPr txBox="1"/>
            <p:nvPr/>
          </p:nvSpPr>
          <p:spPr>
            <a:xfrm>
              <a:off x="9000629" y="3358095"/>
              <a:ext cx="238536" cy="184666"/>
            </a:xfrm>
            <a:prstGeom prst="rect">
              <a:avLst/>
            </a:prstGeom>
            <a:noFill/>
          </p:spPr>
          <p:txBody>
            <a:bodyPr wrap="square" lIns="0" tIns="0" rIns="0" bIns="0" rtlCol="0">
              <a:spAutoFit/>
            </a:bodyPr>
            <a:lstStyle/>
            <a:p>
              <a:pPr algn="ctr"/>
              <a:r>
                <a:rPr lang="en-US" sz="1200" b="1"/>
                <a:t>L</a:t>
              </a:r>
            </a:p>
          </p:txBody>
        </p:sp>
      </p:grpSp>
      <p:grpSp>
        <p:nvGrpSpPr>
          <p:cNvPr id="59" name="Group 58">
            <a:extLst>
              <a:ext uri="{FF2B5EF4-FFF2-40B4-BE49-F238E27FC236}">
                <a16:creationId xmlns:a16="http://schemas.microsoft.com/office/drawing/2014/main" id="{88944313-B483-4076-FB5D-98730C794217}"/>
              </a:ext>
            </a:extLst>
          </p:cNvPr>
          <p:cNvGrpSpPr/>
          <p:nvPr/>
        </p:nvGrpSpPr>
        <p:grpSpPr>
          <a:xfrm>
            <a:off x="1779385" y="1775373"/>
            <a:ext cx="372355" cy="372355"/>
            <a:chOff x="8910996" y="3223814"/>
            <a:chExt cx="372354" cy="372354"/>
          </a:xfrm>
        </p:grpSpPr>
        <p:pic>
          <p:nvPicPr>
            <p:cNvPr id="60" name="Picture 23" descr="C:\Users\ecoffey\AppData\Local\Temp\Rar$DRa0.324\30072_Device_server_unmanaged_64.png">
              <a:extLst>
                <a:ext uri="{FF2B5EF4-FFF2-40B4-BE49-F238E27FC236}">
                  <a16:creationId xmlns:a16="http://schemas.microsoft.com/office/drawing/2014/main" id="{370AC22B-DD73-7847-A1F5-AF4C92D185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solidFill>
              <a:srgbClr val="FFFF00"/>
            </a:solidFill>
          </p:spPr>
        </p:pic>
        <p:sp>
          <p:nvSpPr>
            <p:cNvPr id="61" name="TextBox 60">
              <a:extLst>
                <a:ext uri="{FF2B5EF4-FFF2-40B4-BE49-F238E27FC236}">
                  <a16:creationId xmlns:a16="http://schemas.microsoft.com/office/drawing/2014/main" id="{2BE076DD-A5A3-4174-CD54-46C5DAF936AE}"/>
                </a:ext>
              </a:extLst>
            </p:cNvPr>
            <p:cNvSpPr txBox="1"/>
            <p:nvPr/>
          </p:nvSpPr>
          <p:spPr>
            <a:xfrm>
              <a:off x="9000629" y="3358095"/>
              <a:ext cx="238536" cy="184666"/>
            </a:xfrm>
            <a:prstGeom prst="rect">
              <a:avLst/>
            </a:prstGeom>
            <a:noFill/>
          </p:spPr>
          <p:txBody>
            <a:bodyPr wrap="square" lIns="0" tIns="0" rIns="0" bIns="0" rtlCol="0">
              <a:spAutoFit/>
            </a:bodyPr>
            <a:lstStyle/>
            <a:p>
              <a:pPr algn="ctr"/>
              <a:r>
                <a:rPr lang="en-US" sz="1200" b="1"/>
                <a:t>M</a:t>
              </a:r>
            </a:p>
          </p:txBody>
        </p:sp>
      </p:grpSp>
      <p:grpSp>
        <p:nvGrpSpPr>
          <p:cNvPr id="53" name="Group 52">
            <a:extLst>
              <a:ext uri="{FF2B5EF4-FFF2-40B4-BE49-F238E27FC236}">
                <a16:creationId xmlns:a16="http://schemas.microsoft.com/office/drawing/2014/main" id="{7F1D25B5-DC79-4AF0-971D-4AEF80EE993F}"/>
              </a:ext>
            </a:extLst>
          </p:cNvPr>
          <p:cNvGrpSpPr/>
          <p:nvPr/>
        </p:nvGrpSpPr>
        <p:grpSpPr>
          <a:xfrm>
            <a:off x="1811269" y="1377997"/>
            <a:ext cx="382196" cy="372355"/>
            <a:chOff x="8910996" y="3223814"/>
            <a:chExt cx="382196" cy="372354"/>
          </a:xfrm>
        </p:grpSpPr>
        <p:pic>
          <p:nvPicPr>
            <p:cNvPr id="54" name="Picture 23" descr="C:\Users\ecoffey\AppData\Local\Temp\Rar$DRa0.324\30072_Device_server_unmanaged_64.png">
              <a:extLst>
                <a:ext uri="{FF2B5EF4-FFF2-40B4-BE49-F238E27FC236}">
                  <a16:creationId xmlns:a16="http://schemas.microsoft.com/office/drawing/2014/main" id="{91BCC117-E4B8-441C-DD7E-F1DA2EAB2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996" y="3223814"/>
              <a:ext cx="372354" cy="37235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075C44A-CE3E-2C28-5E67-33C6B3C5F293}"/>
                </a:ext>
              </a:extLst>
            </p:cNvPr>
            <p:cNvSpPr txBox="1"/>
            <p:nvPr/>
          </p:nvSpPr>
          <p:spPr>
            <a:xfrm>
              <a:off x="8924431" y="3358095"/>
              <a:ext cx="368761" cy="184666"/>
            </a:xfrm>
            <a:prstGeom prst="rect">
              <a:avLst/>
            </a:prstGeom>
            <a:noFill/>
          </p:spPr>
          <p:txBody>
            <a:bodyPr wrap="square" lIns="0" tIns="0" rIns="0" bIns="0" rtlCol="0">
              <a:spAutoFit/>
            </a:bodyPr>
            <a:lstStyle/>
            <a:p>
              <a:pPr algn="ctr"/>
              <a:r>
                <a:rPr lang="en-US" sz="1200" b="1"/>
                <a:t>IX</a:t>
              </a:r>
            </a:p>
          </p:txBody>
        </p:sp>
      </p:grpSp>
      <p:pic>
        <p:nvPicPr>
          <p:cNvPr id="5" name="Picture 4">
            <a:extLst>
              <a:ext uri="{FF2B5EF4-FFF2-40B4-BE49-F238E27FC236}">
                <a16:creationId xmlns:a16="http://schemas.microsoft.com/office/drawing/2014/main" id="{34779869-51DC-B6CD-7C2D-D20929E41B1D}"/>
              </a:ext>
            </a:extLst>
          </p:cNvPr>
          <p:cNvPicPr>
            <a:picLocks noChangeAspect="1"/>
          </p:cNvPicPr>
          <p:nvPr/>
        </p:nvPicPr>
        <p:blipFill>
          <a:blip r:embed="rId9"/>
          <a:stretch>
            <a:fillRect/>
          </a:stretch>
        </p:blipFill>
        <p:spPr>
          <a:xfrm>
            <a:off x="4808803" y="2012941"/>
            <a:ext cx="4983197" cy="3103201"/>
          </a:xfrm>
          <a:prstGeom prst="rect">
            <a:avLst/>
          </a:prstGeom>
        </p:spPr>
      </p:pic>
      <p:sp>
        <p:nvSpPr>
          <p:cNvPr id="8" name="TextBox 7">
            <a:extLst>
              <a:ext uri="{FF2B5EF4-FFF2-40B4-BE49-F238E27FC236}">
                <a16:creationId xmlns:a16="http://schemas.microsoft.com/office/drawing/2014/main" id="{6CAFB9E2-4D23-0568-6CE5-21400984181F}"/>
              </a:ext>
            </a:extLst>
          </p:cNvPr>
          <p:cNvSpPr txBox="1"/>
          <p:nvPr/>
        </p:nvSpPr>
        <p:spPr>
          <a:xfrm>
            <a:off x="4717709" y="5780283"/>
            <a:ext cx="6424425" cy="307777"/>
          </a:xfrm>
          <a:prstGeom prst="rect">
            <a:avLst/>
          </a:prstGeom>
          <a:noFill/>
        </p:spPr>
        <p:txBody>
          <a:bodyPr wrap="square" rtlCol="0">
            <a:spAutoFit/>
          </a:bodyPr>
          <a:lstStyle/>
          <a:p>
            <a:r>
              <a:rPr lang="en-US" sz="1400"/>
              <a:t>Apparently, latency high as no peering.  Only peering can solve the problem.</a:t>
            </a:r>
          </a:p>
        </p:txBody>
      </p:sp>
      <p:sp>
        <p:nvSpPr>
          <p:cNvPr id="4" name="TextBox 3">
            <a:extLst>
              <a:ext uri="{FF2B5EF4-FFF2-40B4-BE49-F238E27FC236}">
                <a16:creationId xmlns:a16="http://schemas.microsoft.com/office/drawing/2014/main" id="{4B694DEC-BB8A-561A-5A2D-CE37D1586B4F}"/>
              </a:ext>
            </a:extLst>
          </p:cNvPr>
          <p:cNvSpPr txBox="1"/>
          <p:nvPr/>
        </p:nvSpPr>
        <p:spPr>
          <a:xfrm>
            <a:off x="4808803" y="5311702"/>
            <a:ext cx="5683997" cy="369332"/>
          </a:xfrm>
          <a:prstGeom prst="rect">
            <a:avLst/>
          </a:prstGeom>
          <a:solidFill>
            <a:srgbClr val="FFFF00"/>
          </a:solidFill>
        </p:spPr>
        <p:txBody>
          <a:bodyPr wrap="square" rtlCol="0">
            <a:spAutoFit/>
          </a:bodyPr>
          <a:lstStyle/>
          <a:p>
            <a:pPr algn="ctr"/>
            <a:r>
              <a:rPr lang="en-US">
                <a:solidFill>
                  <a:srgbClr val="FF0000"/>
                </a:solidFill>
              </a:rPr>
              <a:t>Latency &gt;10ms, &lt; 289ms.  Average is 153.5 </a:t>
            </a:r>
            <a:r>
              <a:rPr lang="en-US" err="1">
                <a:solidFill>
                  <a:srgbClr val="FF0000"/>
                </a:solidFill>
              </a:rPr>
              <a:t>ms</a:t>
            </a:r>
            <a:endParaRPr lang="en-SG">
              <a:solidFill>
                <a:srgbClr val="FF0000"/>
              </a:solidFill>
            </a:endParaRPr>
          </a:p>
        </p:txBody>
      </p:sp>
      <p:sp>
        <p:nvSpPr>
          <p:cNvPr id="9" name="TextBox 8">
            <a:extLst>
              <a:ext uri="{FF2B5EF4-FFF2-40B4-BE49-F238E27FC236}">
                <a16:creationId xmlns:a16="http://schemas.microsoft.com/office/drawing/2014/main" id="{E28EFB4B-1AEC-8F1B-B458-1D5ECEC7E6AC}"/>
              </a:ext>
            </a:extLst>
          </p:cNvPr>
          <p:cNvSpPr txBox="1"/>
          <p:nvPr/>
        </p:nvSpPr>
        <p:spPr>
          <a:xfrm>
            <a:off x="4799461" y="1077717"/>
            <a:ext cx="6554339" cy="707886"/>
          </a:xfrm>
          <a:prstGeom prst="rect">
            <a:avLst/>
          </a:prstGeom>
          <a:solidFill>
            <a:schemeClr val="accent1">
              <a:lumMod val="60000"/>
              <a:lumOff val="40000"/>
            </a:schemeClr>
          </a:solidFill>
        </p:spPr>
        <p:txBody>
          <a:bodyPr wrap="square" rtlCol="0">
            <a:spAutoFit/>
          </a:bodyPr>
          <a:lstStyle/>
          <a:p>
            <a:r>
              <a:rPr lang="en-US" sz="2000">
                <a:solidFill>
                  <a:schemeClr val="accent1">
                    <a:lumMod val="50000"/>
                  </a:schemeClr>
                </a:solidFill>
              </a:rPr>
              <a:t>Latency result from the networks of the MMIX members to the Gateway IP </a:t>
            </a:r>
            <a:r>
              <a:rPr lang="en-SG" sz="2000">
                <a:solidFill>
                  <a:schemeClr val="accent1">
                    <a:lumMod val="50000"/>
                  </a:schemeClr>
                </a:solidFill>
              </a:rPr>
              <a:t>103.89.48.1 of ITCSD. </a:t>
            </a:r>
            <a:r>
              <a:rPr lang="en-SG" sz="2000" i="1">
                <a:solidFill>
                  <a:schemeClr val="accent1">
                    <a:lumMod val="50000"/>
                  </a:schemeClr>
                </a:solidFill>
              </a:rPr>
              <a:t>&lt;Mar-2023 data&gt;</a:t>
            </a:r>
          </a:p>
        </p:txBody>
      </p:sp>
    </p:spTree>
    <p:extLst>
      <p:ext uri="{BB962C8B-B14F-4D97-AF65-F5344CB8AC3E}">
        <p14:creationId xmlns:p14="http://schemas.microsoft.com/office/powerpoint/2010/main" val="2610496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CE1B-7E9B-CB97-10DC-E911B539B3AE}"/>
            </a:ext>
          </a:extLst>
        </p:cNvPr>
        <p:cNvGrpSpPr/>
        <p:nvPr/>
      </p:nvGrpSpPr>
      <p:grpSpPr>
        <a:xfrm>
          <a:off x="0" y="0"/>
          <a:ext cx="0" cy="0"/>
          <a:chOff x="0" y="0"/>
          <a:chExt cx="0" cy="0"/>
        </a:xfrm>
      </p:grpSpPr>
      <p:sp>
        <p:nvSpPr>
          <p:cNvPr id="40" name="Freeform: Shape 39">
            <a:extLst>
              <a:ext uri="{FF2B5EF4-FFF2-40B4-BE49-F238E27FC236}">
                <a16:creationId xmlns:a16="http://schemas.microsoft.com/office/drawing/2014/main" id="{771B0A01-C357-C682-08B0-2BFD655400B2}"/>
              </a:ext>
            </a:extLst>
          </p:cNvPr>
          <p:cNvSpPr/>
          <p:nvPr/>
        </p:nvSpPr>
        <p:spPr>
          <a:xfrm>
            <a:off x="2105025" y="3971921"/>
            <a:ext cx="3224213" cy="862017"/>
          </a:xfrm>
          <a:custGeom>
            <a:avLst/>
            <a:gdLst>
              <a:gd name="connsiteX0" fmla="*/ 0 w 3224213"/>
              <a:gd name="connsiteY0" fmla="*/ 852492 h 862017"/>
              <a:gd name="connsiteX1" fmla="*/ 1609725 w 3224213"/>
              <a:gd name="connsiteY1" fmla="*/ 4 h 862017"/>
              <a:gd name="connsiteX2" fmla="*/ 3224213 w 3224213"/>
              <a:gd name="connsiteY2" fmla="*/ 862017 h 862017"/>
            </a:gdLst>
            <a:ahLst/>
            <a:cxnLst>
              <a:cxn ang="0">
                <a:pos x="connsiteX0" y="connsiteY0"/>
              </a:cxn>
              <a:cxn ang="0">
                <a:pos x="connsiteX1" y="connsiteY1"/>
              </a:cxn>
              <a:cxn ang="0">
                <a:pos x="connsiteX2" y="connsiteY2"/>
              </a:cxn>
            </a:cxnLst>
            <a:rect l="l" t="t" r="r" b="b"/>
            <a:pathLst>
              <a:path w="3224213" h="862017">
                <a:moveTo>
                  <a:pt x="0" y="852492"/>
                </a:moveTo>
                <a:cubicBezTo>
                  <a:pt x="536178" y="425454"/>
                  <a:pt x="1072356" y="-1583"/>
                  <a:pt x="1609725" y="4"/>
                </a:cubicBezTo>
                <a:cubicBezTo>
                  <a:pt x="2147094" y="1591"/>
                  <a:pt x="2685653" y="431804"/>
                  <a:pt x="3224213" y="862017"/>
                </a:cubicBezTo>
              </a:path>
            </a:pathLst>
          </a:cu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D85317E-54BA-D858-79B7-6D48580B3FBE}"/>
              </a:ext>
            </a:extLst>
          </p:cNvPr>
          <p:cNvCxnSpPr/>
          <p:nvPr/>
        </p:nvCxnSpPr>
        <p:spPr>
          <a:xfrm>
            <a:off x="2526534" y="5199526"/>
            <a:ext cx="2286566" cy="0"/>
          </a:xfrm>
          <a:prstGeom prst="line">
            <a:avLst/>
          </a:prstGeom>
          <a:ln w="28575">
            <a:solidFill>
              <a:srgbClr val="92D050"/>
            </a:solidFill>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1D1388A9-CB98-8B81-459F-661CD94F7633}"/>
              </a:ext>
            </a:extLst>
          </p:cNvPr>
          <p:cNvSpPr>
            <a:spLocks noGrp="1"/>
          </p:cNvSpPr>
          <p:nvPr>
            <p:ph type="title"/>
          </p:nvPr>
        </p:nvSpPr>
        <p:spPr>
          <a:xfrm>
            <a:off x="838200" y="365126"/>
            <a:ext cx="10515600" cy="576984"/>
          </a:xfrm>
          <a:solidFill>
            <a:schemeClr val="accent1"/>
          </a:solidFill>
        </p:spPr>
        <p:txBody>
          <a:bodyPr>
            <a:normAutofit fontScale="90000"/>
          </a:bodyPr>
          <a:lstStyle/>
          <a:p>
            <a:r>
              <a:rPr lang="en-US" sz="4000">
                <a:solidFill>
                  <a:schemeClr val="bg1"/>
                </a:solidFill>
              </a:rPr>
              <a:t>Benefit after Gov. Networks connect to MMIX</a:t>
            </a:r>
            <a:endParaRPr lang="en-US">
              <a:solidFill>
                <a:schemeClr val="bg1"/>
              </a:solidFill>
            </a:endParaRPr>
          </a:p>
        </p:txBody>
      </p:sp>
      <p:sp>
        <p:nvSpPr>
          <p:cNvPr id="6" name="Slide Number Placeholder 5">
            <a:extLst>
              <a:ext uri="{FF2B5EF4-FFF2-40B4-BE49-F238E27FC236}">
                <a16:creationId xmlns:a16="http://schemas.microsoft.com/office/drawing/2014/main" id="{96F1DB39-5C1A-43EE-4592-07BD3C5223E3}"/>
              </a:ext>
            </a:extLst>
          </p:cNvPr>
          <p:cNvSpPr>
            <a:spLocks noGrp="1"/>
          </p:cNvSpPr>
          <p:nvPr>
            <p:ph type="sldNum" sz="quarter" idx="12"/>
          </p:nvPr>
        </p:nvSpPr>
        <p:spPr/>
        <p:txBody>
          <a:bodyPr/>
          <a:lstStyle/>
          <a:p>
            <a:fld id="{FAB6F89C-83D7-499F-B4C3-5F533B58AE94}" type="slidenum">
              <a:rPr lang="en-US" smtClean="0"/>
              <a:t>29</a:t>
            </a:fld>
            <a:endParaRPr lang="en-US"/>
          </a:p>
        </p:txBody>
      </p:sp>
      <p:graphicFrame>
        <p:nvGraphicFramePr>
          <p:cNvPr id="8" name="Table 7">
            <a:extLst>
              <a:ext uri="{FF2B5EF4-FFF2-40B4-BE49-F238E27FC236}">
                <a16:creationId xmlns:a16="http://schemas.microsoft.com/office/drawing/2014/main" id="{C38FC5BE-EBCB-7819-5FF9-B21315154E63}"/>
              </a:ext>
            </a:extLst>
          </p:cNvPr>
          <p:cNvGraphicFramePr>
            <a:graphicFrameLocks noGrp="1"/>
          </p:cNvGraphicFramePr>
          <p:nvPr/>
        </p:nvGraphicFramePr>
        <p:xfrm>
          <a:off x="838199" y="1038495"/>
          <a:ext cx="10515599" cy="2225040"/>
        </p:xfrm>
        <a:graphic>
          <a:graphicData uri="http://schemas.openxmlformats.org/drawingml/2006/table">
            <a:tbl>
              <a:tblPr firstRow="1" bandRow="1">
                <a:tableStyleId>{21E4AEA4-8DFA-4A89-87EB-49C32662AFE0}</a:tableStyleId>
              </a:tblPr>
              <a:tblGrid>
                <a:gridCol w="3032024">
                  <a:extLst>
                    <a:ext uri="{9D8B030D-6E8A-4147-A177-3AD203B41FA5}">
                      <a16:colId xmlns:a16="http://schemas.microsoft.com/office/drawing/2014/main" val="2452751661"/>
                    </a:ext>
                  </a:extLst>
                </a:gridCol>
                <a:gridCol w="7483575">
                  <a:extLst>
                    <a:ext uri="{9D8B030D-6E8A-4147-A177-3AD203B41FA5}">
                      <a16:colId xmlns:a16="http://schemas.microsoft.com/office/drawing/2014/main" val="169375236"/>
                    </a:ext>
                  </a:extLst>
                </a:gridCol>
              </a:tblGrid>
              <a:tr h="370840">
                <a:tc>
                  <a:txBody>
                    <a:bodyPr/>
                    <a:lstStyle/>
                    <a:p>
                      <a:r>
                        <a:rPr lang="en-US"/>
                        <a:t>Benefit</a:t>
                      </a:r>
                    </a:p>
                  </a:txBody>
                  <a:tcPr/>
                </a:tc>
                <a:tc>
                  <a:txBody>
                    <a:bodyPr/>
                    <a:lstStyle/>
                    <a:p>
                      <a:r>
                        <a:rPr lang="en-US"/>
                        <a:t>Conditions</a:t>
                      </a:r>
                    </a:p>
                  </a:txBody>
                  <a:tcPr/>
                </a:tc>
                <a:extLst>
                  <a:ext uri="{0D108BD9-81ED-4DB2-BD59-A6C34878D82A}">
                    <a16:rowId xmlns:a16="http://schemas.microsoft.com/office/drawing/2014/main" val="2357518171"/>
                  </a:ext>
                </a:extLst>
              </a:tr>
              <a:tr h="370840">
                <a:tc>
                  <a:txBody>
                    <a:bodyPr/>
                    <a:lstStyle/>
                    <a:p>
                      <a:r>
                        <a:rPr lang="en-US"/>
                        <a:t>Low Latency</a:t>
                      </a:r>
                    </a:p>
                  </a:txBody>
                  <a:tcPr/>
                </a:tc>
                <a:tc>
                  <a:txBody>
                    <a:bodyPr/>
                    <a:lstStyle/>
                    <a:p>
                      <a:r>
                        <a:rPr lang="en-US"/>
                        <a:t>Accessible smoothly from the networks of the members of MMIX</a:t>
                      </a:r>
                    </a:p>
                  </a:txBody>
                  <a:tcPr/>
                </a:tc>
                <a:extLst>
                  <a:ext uri="{0D108BD9-81ED-4DB2-BD59-A6C34878D82A}">
                    <a16:rowId xmlns:a16="http://schemas.microsoft.com/office/drawing/2014/main" val="3433274266"/>
                  </a:ext>
                </a:extLst>
              </a:tr>
              <a:tr h="370840">
                <a:tc>
                  <a:txBody>
                    <a:bodyPr/>
                    <a:lstStyle/>
                    <a:p>
                      <a:r>
                        <a:rPr lang="en-US"/>
                        <a:t>Internet Lost, still ok.</a:t>
                      </a:r>
                    </a:p>
                  </a:txBody>
                  <a:tcPr/>
                </a:tc>
                <a:tc>
                  <a:txBody>
                    <a:bodyPr/>
                    <a:lstStyle/>
                    <a:p>
                      <a:r>
                        <a:rPr lang="en-US"/>
                        <a:t>Still active locally when International links are cut off.</a:t>
                      </a:r>
                    </a:p>
                  </a:txBody>
                  <a:tcPr/>
                </a:tc>
                <a:extLst>
                  <a:ext uri="{0D108BD9-81ED-4DB2-BD59-A6C34878D82A}">
                    <a16:rowId xmlns:a16="http://schemas.microsoft.com/office/drawing/2014/main" val="3885371545"/>
                  </a:ext>
                </a:extLst>
              </a:tr>
              <a:tr h="370840">
                <a:tc>
                  <a:txBody>
                    <a:bodyPr/>
                    <a:lstStyle/>
                    <a:p>
                      <a:r>
                        <a:rPr lang="en-US"/>
                        <a:t>Internet Congest, still ok.</a:t>
                      </a:r>
                    </a:p>
                  </a:txBody>
                  <a:tcPr/>
                </a:tc>
                <a:tc>
                  <a:txBody>
                    <a:bodyPr/>
                    <a:lstStyle/>
                    <a:p>
                      <a:r>
                        <a:rPr lang="en-US"/>
                        <a:t>Accessible smoothly in local when International links are contested.</a:t>
                      </a:r>
                    </a:p>
                  </a:txBody>
                  <a:tcPr/>
                </a:tc>
                <a:extLst>
                  <a:ext uri="{0D108BD9-81ED-4DB2-BD59-A6C34878D82A}">
                    <a16:rowId xmlns:a16="http://schemas.microsoft.com/office/drawing/2014/main" val="1823543547"/>
                  </a:ext>
                </a:extLst>
              </a:tr>
              <a:tr h="370840">
                <a:tc>
                  <a:txBody>
                    <a:bodyPr/>
                    <a:lstStyle/>
                    <a:p>
                      <a:r>
                        <a:rPr lang="en-US"/>
                        <a:t>DDOS Attack, still ok</a:t>
                      </a:r>
                    </a:p>
                  </a:txBody>
                  <a:tcPr/>
                </a:tc>
                <a:tc>
                  <a:txBody>
                    <a:bodyPr/>
                    <a:lstStyle/>
                    <a:p>
                      <a:r>
                        <a:rPr lang="en-US"/>
                        <a:t>Accessible smoothly in local when there is DDOS attack from oversea.</a:t>
                      </a:r>
                    </a:p>
                  </a:txBody>
                  <a:tcPr/>
                </a:tc>
                <a:extLst>
                  <a:ext uri="{0D108BD9-81ED-4DB2-BD59-A6C34878D82A}">
                    <a16:rowId xmlns:a16="http://schemas.microsoft.com/office/drawing/2014/main" val="828953105"/>
                  </a:ext>
                </a:extLst>
              </a:tr>
              <a:tr h="370840">
                <a:tc>
                  <a:txBody>
                    <a:bodyPr/>
                    <a:lstStyle/>
                    <a:p>
                      <a:r>
                        <a:rPr lang="en-US"/>
                        <a:t>Flexible security control</a:t>
                      </a:r>
                    </a:p>
                  </a:txBody>
                  <a:tcPr/>
                </a:tc>
                <a:tc>
                  <a:txBody>
                    <a:bodyPr/>
                    <a:lstStyle/>
                    <a:p>
                      <a:r>
                        <a:rPr lang="en-US"/>
                        <a:t>As direct connection with each ISPs, can control routing and security directly.</a:t>
                      </a:r>
                    </a:p>
                  </a:txBody>
                  <a:tcPr/>
                </a:tc>
                <a:extLst>
                  <a:ext uri="{0D108BD9-81ED-4DB2-BD59-A6C34878D82A}">
                    <a16:rowId xmlns:a16="http://schemas.microsoft.com/office/drawing/2014/main" val="1604140114"/>
                  </a:ext>
                </a:extLst>
              </a:tr>
            </a:tbl>
          </a:graphicData>
        </a:graphic>
      </p:graphicFrame>
      <p:sp>
        <p:nvSpPr>
          <p:cNvPr id="9" name="Rectangle: Rounded Corners 8">
            <a:extLst>
              <a:ext uri="{FF2B5EF4-FFF2-40B4-BE49-F238E27FC236}">
                <a16:creationId xmlns:a16="http://schemas.microsoft.com/office/drawing/2014/main" id="{9035849E-9DEA-9FEB-4C09-332F40139BEA}"/>
              </a:ext>
            </a:extLst>
          </p:cNvPr>
          <p:cNvSpPr/>
          <p:nvPr/>
        </p:nvSpPr>
        <p:spPr>
          <a:xfrm>
            <a:off x="1728408" y="4779846"/>
            <a:ext cx="798126" cy="89440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descr="C:\Users\ecoffey\AppData\Local\Temp\Rar$DRa0.376\30028_Device_file_server_critical_64.png">
            <a:extLst>
              <a:ext uri="{FF2B5EF4-FFF2-40B4-BE49-F238E27FC236}">
                <a16:creationId xmlns:a16="http://schemas.microsoft.com/office/drawing/2014/main" id="{547537BC-2C45-DAC3-12E6-051D1CD7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049" y="5252918"/>
            <a:ext cx="365125" cy="365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descr="C:\Users\ecoffey\AppData\Local\Temp\Rar$DRa0.376\30028_Device_file_server_warning_64.png">
            <a:extLst>
              <a:ext uri="{FF2B5EF4-FFF2-40B4-BE49-F238E27FC236}">
                <a16:creationId xmlns:a16="http://schemas.microsoft.com/office/drawing/2014/main" id="{5794BFD5-AB48-DA3E-3BF0-9CC892847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153" y="5133609"/>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ecoffey\AppData\Local\Temp\Rar$DRa0.376\30028_Device_file_server_default_256.png">
            <a:extLst>
              <a:ext uri="{FF2B5EF4-FFF2-40B4-BE49-F238E27FC236}">
                <a16:creationId xmlns:a16="http://schemas.microsoft.com/office/drawing/2014/main" id="{0C77225E-B5AA-7C86-ECB6-EBB082F8F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97" t="6634" r="19086" b="4390"/>
          <a:stretch/>
        </p:blipFill>
        <p:spPr bwMode="auto">
          <a:xfrm>
            <a:off x="1887465" y="4990453"/>
            <a:ext cx="257368" cy="3651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3" descr="C:\Users\ecoffey\AppData\Local\Temp\Rar$DRa0.324\30072_Device_server_unmanaged_64.png">
            <a:extLst>
              <a:ext uri="{FF2B5EF4-FFF2-40B4-BE49-F238E27FC236}">
                <a16:creationId xmlns:a16="http://schemas.microsoft.com/office/drawing/2014/main" id="{7956A797-FBCA-F299-28EF-8D6057A47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200" y="4880564"/>
            <a:ext cx="372354" cy="3723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549ED79-F7A5-867C-3AC6-FB9F16CB0EB7}"/>
              </a:ext>
            </a:extLst>
          </p:cNvPr>
          <p:cNvSpPr txBox="1"/>
          <p:nvPr/>
        </p:nvSpPr>
        <p:spPr>
          <a:xfrm>
            <a:off x="2088034" y="4847298"/>
            <a:ext cx="495300" cy="307777"/>
          </a:xfrm>
          <a:prstGeom prst="rect">
            <a:avLst/>
          </a:prstGeom>
          <a:noFill/>
        </p:spPr>
        <p:txBody>
          <a:bodyPr wrap="square" rtlCol="0">
            <a:spAutoFit/>
          </a:bodyPr>
          <a:lstStyle/>
          <a:p>
            <a:r>
              <a:rPr lang="en-US" sz="1400"/>
              <a:t>ITCS</a:t>
            </a:r>
          </a:p>
        </p:txBody>
      </p:sp>
      <p:sp>
        <p:nvSpPr>
          <p:cNvPr id="19" name="TextBox 18">
            <a:extLst>
              <a:ext uri="{FF2B5EF4-FFF2-40B4-BE49-F238E27FC236}">
                <a16:creationId xmlns:a16="http://schemas.microsoft.com/office/drawing/2014/main" id="{124A80EE-C116-DC8E-047F-70FC6250B730}"/>
              </a:ext>
            </a:extLst>
          </p:cNvPr>
          <p:cNvSpPr txBox="1"/>
          <p:nvPr/>
        </p:nvSpPr>
        <p:spPr>
          <a:xfrm>
            <a:off x="1707036" y="4988251"/>
            <a:ext cx="410633" cy="184666"/>
          </a:xfrm>
          <a:prstGeom prst="rect">
            <a:avLst/>
          </a:prstGeom>
          <a:noFill/>
        </p:spPr>
        <p:txBody>
          <a:bodyPr wrap="square" lIns="0" tIns="0" rIns="0" bIns="0" rtlCol="0">
            <a:spAutoFit/>
          </a:bodyPr>
          <a:lstStyle/>
          <a:p>
            <a:pPr algn="ctr"/>
            <a:r>
              <a:rPr lang="en-US" sz="1200" b="1"/>
              <a:t>.mm</a:t>
            </a:r>
          </a:p>
        </p:txBody>
      </p:sp>
      <p:sp>
        <p:nvSpPr>
          <p:cNvPr id="20" name="Cloud 19">
            <a:extLst>
              <a:ext uri="{FF2B5EF4-FFF2-40B4-BE49-F238E27FC236}">
                <a16:creationId xmlns:a16="http://schemas.microsoft.com/office/drawing/2014/main" id="{BF23A95B-CFD5-C9E6-610B-351AA5905962}"/>
              </a:ext>
            </a:extLst>
          </p:cNvPr>
          <p:cNvSpPr/>
          <p:nvPr/>
        </p:nvSpPr>
        <p:spPr>
          <a:xfrm>
            <a:off x="3348327" y="4847298"/>
            <a:ext cx="1092079" cy="894400"/>
          </a:xfrm>
          <a:prstGeom prst="cloud">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070C0"/>
                </a:solidFill>
              </a:rPr>
              <a:t>MMIX</a:t>
            </a:r>
          </a:p>
        </p:txBody>
      </p:sp>
      <p:pic>
        <p:nvPicPr>
          <p:cNvPr id="30" name="Picture 27" descr="C:\Users\ecoffey\AppData\Local\Temp\Rar$DRa0.386\30067_Device_router_unreachable_64.png">
            <a:extLst>
              <a:ext uri="{FF2B5EF4-FFF2-40B4-BE49-F238E27FC236}">
                <a16:creationId xmlns:a16="http://schemas.microsoft.com/office/drawing/2014/main" id="{2C3780CF-FF38-2DD0-A3CF-BE9EF3285EC7}"/>
              </a:ext>
            </a:extLst>
          </p:cNvPr>
          <p:cNvPicPr>
            <a:picLocks noChangeAspect="1" noChangeArrowheads="1"/>
          </p:cNvPicPr>
          <p:nvPr/>
        </p:nvPicPr>
        <p:blipFill rotWithShape="1">
          <a:blip r:embed="rId6">
            <a:duotone>
              <a:prstClr val="black"/>
              <a:srgbClr val="69C400">
                <a:tint val="45000"/>
                <a:satMod val="400000"/>
              </a:srgbClr>
            </a:duotone>
            <a:extLst>
              <a:ext uri="{28A0092B-C50C-407E-A947-70E740481C1C}">
                <a14:useLocalDpi xmlns:a14="http://schemas.microsoft.com/office/drawing/2010/main" val="0"/>
              </a:ext>
            </a:extLst>
          </a:blip>
          <a:srcRect t="16721" b="19897"/>
          <a:stretch/>
        </p:blipFill>
        <p:spPr bwMode="auto">
          <a:xfrm>
            <a:off x="5052863" y="4824780"/>
            <a:ext cx="660311" cy="41851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DFA266B-481E-49E3-0736-AAF36C3CF4E4}"/>
              </a:ext>
            </a:extLst>
          </p:cNvPr>
          <p:cNvSpPr txBox="1"/>
          <p:nvPr/>
        </p:nvSpPr>
        <p:spPr>
          <a:xfrm>
            <a:off x="4997715" y="5414952"/>
            <a:ext cx="351606" cy="184666"/>
          </a:xfrm>
          <a:prstGeom prst="rect">
            <a:avLst/>
          </a:prstGeom>
          <a:solidFill>
            <a:schemeClr val="bg1"/>
          </a:solidFill>
          <a:ln>
            <a:noFill/>
          </a:ln>
        </p:spPr>
        <p:txBody>
          <a:bodyPr wrap="square" lIns="0" tIns="0" rIns="0" bIns="0" rtlCol="0">
            <a:spAutoFit/>
          </a:bodyPr>
          <a:lstStyle/>
          <a:p>
            <a:pPr algn="ctr"/>
            <a:r>
              <a:rPr lang="en-US" sz="1200" b="1">
                <a:solidFill>
                  <a:schemeClr val="accent6">
                    <a:lumMod val="75000"/>
                  </a:schemeClr>
                </a:solidFill>
              </a:rPr>
              <a:t>ISPs</a:t>
            </a:r>
          </a:p>
        </p:txBody>
      </p:sp>
      <p:pic>
        <p:nvPicPr>
          <p:cNvPr id="32" name="Picture 27" descr="C:\Users\ecoffey\AppData\Local\Temp\Rar$DRa0.386\30067_Device_router_unreachable_64.png">
            <a:extLst>
              <a:ext uri="{FF2B5EF4-FFF2-40B4-BE49-F238E27FC236}">
                <a16:creationId xmlns:a16="http://schemas.microsoft.com/office/drawing/2014/main" id="{D224DC15-D549-E057-2E80-590B824A42C5}"/>
              </a:ext>
            </a:extLst>
          </p:cNvPr>
          <p:cNvPicPr>
            <a:picLocks noChangeAspect="1" noChangeArrowheads="1"/>
          </p:cNvPicPr>
          <p:nvPr/>
        </p:nvPicPr>
        <p:blipFill rotWithShape="1">
          <a:blip r:embed="rId6">
            <a:duotone>
              <a:prstClr val="black"/>
              <a:srgbClr val="69C400">
                <a:tint val="45000"/>
                <a:satMod val="400000"/>
              </a:srgbClr>
            </a:duotone>
            <a:extLst>
              <a:ext uri="{28A0092B-C50C-407E-A947-70E740481C1C}">
                <a14:useLocalDpi xmlns:a14="http://schemas.microsoft.com/office/drawing/2010/main" val="0"/>
              </a:ext>
            </a:extLst>
          </a:blip>
          <a:srcRect t="16721" b="19897"/>
          <a:stretch/>
        </p:blipFill>
        <p:spPr bwMode="auto">
          <a:xfrm>
            <a:off x="5205399" y="5011688"/>
            <a:ext cx="660311" cy="4185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7" descr="C:\Users\ecoffey\AppData\Local\Temp\Rar$DRa0.386\30067_Device_router_unreachable_64.png">
            <a:extLst>
              <a:ext uri="{FF2B5EF4-FFF2-40B4-BE49-F238E27FC236}">
                <a16:creationId xmlns:a16="http://schemas.microsoft.com/office/drawing/2014/main" id="{2A32DF8A-9EAB-E6F5-9029-751C00E2085C}"/>
              </a:ext>
            </a:extLst>
          </p:cNvPr>
          <p:cNvPicPr>
            <a:picLocks noChangeAspect="1" noChangeArrowheads="1"/>
          </p:cNvPicPr>
          <p:nvPr/>
        </p:nvPicPr>
        <p:blipFill rotWithShape="1">
          <a:blip r:embed="rId6">
            <a:duotone>
              <a:prstClr val="black"/>
              <a:srgbClr val="69C400">
                <a:tint val="45000"/>
                <a:satMod val="400000"/>
              </a:srgbClr>
            </a:duotone>
            <a:extLst>
              <a:ext uri="{28A0092B-C50C-407E-A947-70E740481C1C}">
                <a14:useLocalDpi xmlns:a14="http://schemas.microsoft.com/office/drawing/2010/main" val="0"/>
              </a:ext>
            </a:extLst>
          </a:blip>
          <a:srcRect t="16721" b="19897"/>
          <a:stretch/>
        </p:blipFill>
        <p:spPr bwMode="auto">
          <a:xfrm>
            <a:off x="5396020" y="5199526"/>
            <a:ext cx="660311" cy="418517"/>
          </a:xfrm>
          <a:prstGeom prst="rect">
            <a:avLst/>
          </a:prstGeom>
          <a:noFill/>
          <a:extLst>
            <a:ext uri="{909E8E84-426E-40DD-AFC4-6F175D3DCCD1}">
              <a14:hiddenFill xmlns:a14="http://schemas.microsoft.com/office/drawing/2010/main">
                <a:solidFill>
                  <a:srgbClr val="FFFFFF"/>
                </a:solidFill>
              </a14:hiddenFill>
            </a:ext>
          </a:extLst>
        </p:spPr>
      </p:pic>
      <p:sp>
        <p:nvSpPr>
          <p:cNvPr id="36" name="Left Brace 35">
            <a:extLst>
              <a:ext uri="{FF2B5EF4-FFF2-40B4-BE49-F238E27FC236}">
                <a16:creationId xmlns:a16="http://schemas.microsoft.com/office/drawing/2014/main" id="{5AF9A219-38E1-9EAB-8943-2CF0803751D5}"/>
              </a:ext>
            </a:extLst>
          </p:cNvPr>
          <p:cNvSpPr/>
          <p:nvPr/>
        </p:nvSpPr>
        <p:spPr>
          <a:xfrm>
            <a:off x="4778431" y="4816960"/>
            <a:ext cx="212349" cy="770745"/>
          </a:xfrm>
          <a:prstGeom prst="leftBrace">
            <a:avLst/>
          </a:prstGeom>
          <a:ln w="28575">
            <a:solidFill>
              <a:srgbClr val="92D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7" name="Cloud 36">
            <a:extLst>
              <a:ext uri="{FF2B5EF4-FFF2-40B4-BE49-F238E27FC236}">
                <a16:creationId xmlns:a16="http://schemas.microsoft.com/office/drawing/2014/main" id="{A8BF7690-278B-A596-E5EE-CBFD82DE65F4}"/>
              </a:ext>
            </a:extLst>
          </p:cNvPr>
          <p:cNvSpPr/>
          <p:nvPr/>
        </p:nvSpPr>
        <p:spPr>
          <a:xfrm>
            <a:off x="3123777" y="3564720"/>
            <a:ext cx="1092079" cy="894400"/>
          </a:xfrm>
          <a:prstGeom prst="cloud">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bg1"/>
                </a:solidFill>
              </a:rPr>
              <a:t>Internet</a:t>
            </a:r>
          </a:p>
        </p:txBody>
      </p:sp>
    </p:spTree>
    <p:extLst>
      <p:ext uri="{BB962C8B-B14F-4D97-AF65-F5344CB8AC3E}">
        <p14:creationId xmlns:p14="http://schemas.microsoft.com/office/powerpoint/2010/main" val="114608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3</a:t>
            </a:fld>
            <a:endParaRPr lang="en-US"/>
          </a:p>
        </p:txBody>
      </p:sp>
      <p:sp>
        <p:nvSpPr>
          <p:cNvPr id="7" name="Rounded Rectangle 6"/>
          <p:cNvSpPr/>
          <p:nvPr/>
        </p:nvSpPr>
        <p:spPr>
          <a:xfrm>
            <a:off x="558800" y="682170"/>
            <a:ext cx="11074400" cy="5493659"/>
          </a:xfrm>
          <a:prstGeom prst="roundRect">
            <a:avLst/>
          </a:prstGeom>
          <a:solidFill>
            <a:schemeClr val="accent1">
              <a:lumMod val="75000"/>
            </a:schemeClr>
          </a:solidFill>
          <a:ln>
            <a:noFill/>
          </a:ln>
          <a:effectLst>
            <a:softEdge rad="635000"/>
          </a:effectLst>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ctr">
              <a:buFont typeface="Wingdings" pitchFamily="2" charset="2"/>
              <a:buChar char="Ø"/>
            </a:pPr>
            <a:r>
              <a:rPr lang="en-US" sz="5400">
                <a:solidFill>
                  <a:schemeClr val="bg1"/>
                </a:solidFill>
              </a:rPr>
              <a:t>MMIX Structure</a:t>
            </a:r>
          </a:p>
        </p:txBody>
      </p:sp>
    </p:spTree>
    <p:extLst>
      <p:ext uri="{BB962C8B-B14F-4D97-AF65-F5344CB8AC3E}">
        <p14:creationId xmlns:p14="http://schemas.microsoft.com/office/powerpoint/2010/main" val="3825566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A15E-C30F-04C5-50AF-1649412EA320}"/>
            </a:ext>
          </a:extLst>
        </p:cNvPr>
        <p:cNvGrpSpPr/>
        <p:nvPr/>
      </p:nvGrpSpPr>
      <p:grpSpPr>
        <a:xfrm>
          <a:off x="0" y="0"/>
          <a:ext cx="0" cy="0"/>
          <a:chOff x="0" y="0"/>
          <a:chExt cx="0" cy="0"/>
        </a:xfrm>
      </p:grpSpPr>
      <p:pic>
        <p:nvPicPr>
          <p:cNvPr id="3" name="Picture 2" descr="A white map of myanmar&#10;&#10;Description automatically generated">
            <a:extLst>
              <a:ext uri="{FF2B5EF4-FFF2-40B4-BE49-F238E27FC236}">
                <a16:creationId xmlns:a16="http://schemas.microsoft.com/office/drawing/2014/main" id="{FD8AA64D-E06A-3F5F-E21B-F006E1AE83FF}"/>
              </a:ext>
            </a:extLst>
          </p:cNvPr>
          <p:cNvPicPr>
            <a:picLocks noChangeAspect="1"/>
          </p:cNvPicPr>
          <p:nvPr/>
        </p:nvPicPr>
        <p:blipFill rotWithShape="1">
          <a:blip r:embed="rId2">
            <a:extLst>
              <a:ext uri="{28A0092B-C50C-407E-A947-70E740481C1C}">
                <a14:useLocalDpi xmlns:a14="http://schemas.microsoft.com/office/drawing/2010/main" val="0"/>
              </a:ext>
            </a:extLst>
          </a:blip>
          <a:srcRect t="18912" b="4284"/>
          <a:stretch/>
        </p:blipFill>
        <p:spPr>
          <a:xfrm>
            <a:off x="896553" y="942110"/>
            <a:ext cx="3611946" cy="5779364"/>
          </a:xfrm>
          <a:prstGeom prst="rect">
            <a:avLst/>
          </a:prstGeom>
        </p:spPr>
      </p:pic>
      <p:sp>
        <p:nvSpPr>
          <p:cNvPr id="29" name="Oval 28">
            <a:extLst>
              <a:ext uri="{FF2B5EF4-FFF2-40B4-BE49-F238E27FC236}">
                <a16:creationId xmlns:a16="http://schemas.microsoft.com/office/drawing/2014/main" id="{23C9D7FA-98AB-F2EC-8D2A-7434E965A410}"/>
              </a:ext>
            </a:extLst>
          </p:cNvPr>
          <p:cNvSpPr/>
          <p:nvPr/>
        </p:nvSpPr>
        <p:spPr>
          <a:xfrm>
            <a:off x="2002366" y="1828779"/>
            <a:ext cx="493034" cy="1619230"/>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978771B-FDB9-0FAF-DEE3-4FF11C33E434}"/>
              </a:ext>
            </a:extLst>
          </p:cNvPr>
          <p:cNvSpPr>
            <a:spLocks noGrp="1"/>
          </p:cNvSpPr>
          <p:nvPr>
            <p:ph type="sldNum" sz="quarter" idx="12"/>
          </p:nvPr>
        </p:nvSpPr>
        <p:spPr/>
        <p:txBody>
          <a:bodyPr/>
          <a:lstStyle/>
          <a:p>
            <a:fld id="{FAB6F89C-83D7-499F-B4C3-5F533B58AE94}" type="slidenum">
              <a:rPr lang="en-US" smtClean="0"/>
              <a:t>30</a:t>
            </a:fld>
            <a:endParaRPr lang="en-US"/>
          </a:p>
        </p:txBody>
      </p:sp>
      <p:pic>
        <p:nvPicPr>
          <p:cNvPr id="7" name="Picture 20" descr="C:\Users\ecoffey\AppData\Local\Temp\Rar$DRa0.160\30042_Device_layer3_switch_unknown_64.png">
            <a:extLst>
              <a:ext uri="{FF2B5EF4-FFF2-40B4-BE49-F238E27FC236}">
                <a16:creationId xmlns:a16="http://schemas.microsoft.com/office/drawing/2014/main" id="{57A54C0F-7B45-187F-6ED4-D448E0AE4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29" t="11982" b="282"/>
          <a:stretch/>
        </p:blipFill>
        <p:spPr bwMode="auto">
          <a:xfrm>
            <a:off x="2055391" y="3448009"/>
            <a:ext cx="440009" cy="402249"/>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A40A5000-0043-7A2B-E9D5-E31918D8103A}"/>
              </a:ext>
            </a:extLst>
          </p:cNvPr>
          <p:cNvSpPr txBox="1">
            <a:spLocks/>
          </p:cNvSpPr>
          <p:nvPr/>
        </p:nvSpPr>
        <p:spPr>
          <a:xfrm>
            <a:off x="838200" y="365126"/>
            <a:ext cx="10515600" cy="576984"/>
          </a:xfrm>
          <a:prstGeom prst="rect">
            <a:avLst/>
          </a:prstGeom>
          <a:solidFill>
            <a:schemeClr val="accent1"/>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Local CDN and Local Cloud</a:t>
            </a:r>
          </a:p>
        </p:txBody>
      </p:sp>
      <p:pic>
        <p:nvPicPr>
          <p:cNvPr id="27" name="Picture 20" descr="C:\Users\ecoffey\AppData\Local\Temp\Rar$DRa0.160\30042_Device_layer3_switch_unknown_64.png">
            <a:extLst>
              <a:ext uri="{FF2B5EF4-FFF2-40B4-BE49-F238E27FC236}">
                <a16:creationId xmlns:a16="http://schemas.microsoft.com/office/drawing/2014/main" id="{E1A91E7B-165C-84AA-7D5D-09225C61CD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29" t="11982" b="282"/>
          <a:stretch/>
        </p:blipFill>
        <p:spPr bwMode="auto">
          <a:xfrm>
            <a:off x="2038462" y="1426530"/>
            <a:ext cx="440009" cy="4022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C:\Users\ecoffey\AppData\Local\Temp\Rar$DRa0.608\30080_Device_switch_unknown_64.png">
            <a:extLst>
              <a:ext uri="{FF2B5EF4-FFF2-40B4-BE49-F238E27FC236}">
                <a16:creationId xmlns:a16="http://schemas.microsoft.com/office/drawing/2014/main" id="{104CE15C-B207-2C26-4C6A-AE0075F42D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8" t="15171" r="-1"/>
          <a:stretch/>
        </p:blipFill>
        <p:spPr bwMode="auto">
          <a:xfrm>
            <a:off x="2313495" y="2444640"/>
            <a:ext cx="315927" cy="2624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26DB7D-D2C3-319B-A529-31BE1F0FC6B1}"/>
              </a:ext>
            </a:extLst>
          </p:cNvPr>
          <p:cNvSpPr txBox="1"/>
          <p:nvPr/>
        </p:nvSpPr>
        <p:spPr>
          <a:xfrm>
            <a:off x="5059399" y="1627654"/>
            <a:ext cx="6294401" cy="3693319"/>
          </a:xfrm>
          <a:prstGeom prst="rect">
            <a:avLst/>
          </a:prstGeom>
          <a:noFill/>
        </p:spPr>
        <p:txBody>
          <a:bodyPr wrap="square" rtlCol="0">
            <a:spAutoFit/>
          </a:bodyPr>
          <a:lstStyle/>
          <a:p>
            <a:r>
              <a:rPr lang="en-US" b="1">
                <a:highlight>
                  <a:srgbClr val="00FFFF"/>
                </a:highlight>
              </a:rPr>
              <a:t>Local CDN</a:t>
            </a:r>
          </a:p>
          <a:p>
            <a:pPr marL="285750" indent="-285750">
              <a:buFont typeface="Arial" panose="020B0604020202020204" pitchFamily="34" charset="0"/>
              <a:buChar char="•"/>
            </a:pPr>
            <a:r>
              <a:rPr lang="en-US"/>
              <a:t>Setup distributed CDN for local content with affordable cost for content providers.</a:t>
            </a:r>
          </a:p>
          <a:p>
            <a:pPr marL="285750" indent="-285750">
              <a:buFont typeface="Arial" panose="020B0604020202020204" pitchFamily="34" charset="0"/>
              <a:buChar char="•"/>
            </a:pPr>
            <a:r>
              <a:rPr lang="en-US"/>
              <a:t>Partnership with technical group or persons or organization for setup, manage and operate CDN Infrastructure.</a:t>
            </a:r>
          </a:p>
          <a:p>
            <a:pPr marL="285750" indent="-285750">
              <a:buFont typeface="Arial" panose="020B0604020202020204" pitchFamily="34" charset="0"/>
              <a:buChar char="•"/>
            </a:pPr>
            <a:r>
              <a:rPr lang="en-US"/>
              <a:t>Invite content providers for hosting at MMIX CDN.</a:t>
            </a:r>
          </a:p>
          <a:p>
            <a:pPr marL="285750" indent="-285750">
              <a:buFont typeface="Arial" panose="020B0604020202020204" pitchFamily="34" charset="0"/>
              <a:buChar char="•"/>
            </a:pPr>
            <a:endParaRPr lang="en-US"/>
          </a:p>
          <a:p>
            <a:r>
              <a:rPr lang="en-US">
                <a:solidFill>
                  <a:schemeClr val="bg1"/>
                </a:solidFill>
                <a:highlight>
                  <a:srgbClr val="0000FF"/>
                </a:highlight>
              </a:rPr>
              <a:t>Local Cloud</a:t>
            </a:r>
          </a:p>
          <a:p>
            <a:pPr marL="285750" indent="-285750">
              <a:buFont typeface="Arial" panose="020B0604020202020204" pitchFamily="34" charset="0"/>
              <a:buChar char="•"/>
            </a:pPr>
            <a:r>
              <a:rPr lang="en-US"/>
              <a:t>Setup non-commercial cloud for education society.</a:t>
            </a:r>
          </a:p>
          <a:p>
            <a:pPr marL="285750" indent="-285750">
              <a:buFont typeface="Arial" panose="020B0604020202020204" pitchFamily="34" charset="0"/>
              <a:buChar char="•"/>
            </a:pPr>
            <a:r>
              <a:rPr lang="en-US"/>
              <a:t>Partnership with technical group or persons or organization for setup, manage and operate the cloud.</a:t>
            </a:r>
          </a:p>
          <a:p>
            <a:pPr marL="285750" indent="-285750">
              <a:buFont typeface="Arial" panose="020B0604020202020204" pitchFamily="34" charset="0"/>
              <a:buChar char="•"/>
            </a:pPr>
            <a:r>
              <a:rPr lang="en-US"/>
              <a:t>Invite Universities and Institution for free access to MMIX Cloud.</a:t>
            </a:r>
          </a:p>
        </p:txBody>
      </p:sp>
      <p:pic>
        <p:nvPicPr>
          <p:cNvPr id="4" name="Picture 10" descr="C:\Users\ecoffey\AppData\Local\Temp\Rar$DRa0.376\30028_Device_file_server_default_256.png">
            <a:extLst>
              <a:ext uri="{FF2B5EF4-FFF2-40B4-BE49-F238E27FC236}">
                <a16:creationId xmlns:a16="http://schemas.microsoft.com/office/drawing/2014/main" id="{9984F315-3D6A-A5A4-A1E6-3115FE767E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97" t="6634" r="19086" b="4390"/>
          <a:stretch/>
        </p:blipFill>
        <p:spPr bwMode="auto">
          <a:xfrm>
            <a:off x="1926254" y="3584393"/>
            <a:ext cx="257368" cy="3651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0" descr="C:\Users\ecoffey\AppData\Local\Temp\Rar$DRa0.376\30028_Device_file_server_warning_64.png">
            <a:extLst>
              <a:ext uri="{FF2B5EF4-FFF2-40B4-BE49-F238E27FC236}">
                <a16:creationId xmlns:a16="http://schemas.microsoft.com/office/drawing/2014/main" id="{06498537-F460-C54B-E06B-91CF87858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550" y="3372270"/>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ecoffey\AppData\Local\Temp\Rar$DRa0.376\30028_Device_file_server_default_256.png">
            <a:extLst>
              <a:ext uri="{FF2B5EF4-FFF2-40B4-BE49-F238E27FC236}">
                <a16:creationId xmlns:a16="http://schemas.microsoft.com/office/drawing/2014/main" id="{EEF83D34-50E2-199F-7329-5873471D7C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97" t="6634" r="19086" b="4390"/>
          <a:stretch/>
        </p:blipFill>
        <p:spPr bwMode="auto">
          <a:xfrm>
            <a:off x="1926254" y="1503441"/>
            <a:ext cx="257368" cy="365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descr="C:\Users\ecoffey\AppData\Local\Temp\Rar$DRa0.376\30028_Device_file_server_warning_64.png">
            <a:extLst>
              <a:ext uri="{FF2B5EF4-FFF2-40B4-BE49-F238E27FC236}">
                <a16:creationId xmlns:a16="http://schemas.microsoft.com/office/drawing/2014/main" id="{5D7F5EC6-BE63-9FCC-C938-BDFE0E55C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550" y="1291318"/>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C:\Users\ecoffey\AppData\Local\Temp\Rar$DRa0.376\30028_Device_file_server_warning_64.png">
            <a:extLst>
              <a:ext uri="{FF2B5EF4-FFF2-40B4-BE49-F238E27FC236}">
                <a16:creationId xmlns:a16="http://schemas.microsoft.com/office/drawing/2014/main" id="{60C7AF0B-6982-2FFE-F8AD-97D42EB88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7042" y="2219134"/>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descr="C:\Users\ecoffey\AppData\Local\Temp\Rar$DRa0.376\30028_Device_file_server_warning_64.png">
            <a:extLst>
              <a:ext uri="{FF2B5EF4-FFF2-40B4-BE49-F238E27FC236}">
                <a16:creationId xmlns:a16="http://schemas.microsoft.com/office/drawing/2014/main" id="{014DC2ED-B4C4-4637-2047-13D35E50B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540" y="2129825"/>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C:\Users\ecoffey\AppData\Local\Temp\Rar$DRa0.376\30028_Device_file_server_warning_64.png">
            <a:extLst>
              <a:ext uri="{FF2B5EF4-FFF2-40B4-BE49-F238E27FC236}">
                <a16:creationId xmlns:a16="http://schemas.microsoft.com/office/drawing/2014/main" id="{E27C4AA3-5B7C-714D-62A5-AB830F687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1737" y="3956309"/>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0" descr="C:\Users\ecoffey\AppData\Local\Temp\Rar$DRa0.376\30028_Device_file_server_warning_64.png">
            <a:extLst>
              <a:ext uri="{FF2B5EF4-FFF2-40B4-BE49-F238E27FC236}">
                <a16:creationId xmlns:a16="http://schemas.microsoft.com/office/drawing/2014/main" id="{82E6EABF-1762-4BC3-F2AA-7A9789D7D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1650" y="822584"/>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C:\Users\ecoffey\AppData\Local\Temp\Rar$DRa0.376\30028_Device_file_server_warning_64.png">
            <a:extLst>
              <a:ext uri="{FF2B5EF4-FFF2-40B4-BE49-F238E27FC236}">
                <a16:creationId xmlns:a16="http://schemas.microsoft.com/office/drawing/2014/main" id="{8C591006-24C6-8CAB-82FA-0AA4BD574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2518" y="2677295"/>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C:\Users\ecoffey\AppData\Local\Temp\Rar$DRa0.376\30028_Device_file_server_warning_64.png">
            <a:extLst>
              <a:ext uri="{FF2B5EF4-FFF2-40B4-BE49-F238E27FC236}">
                <a16:creationId xmlns:a16="http://schemas.microsoft.com/office/drawing/2014/main" id="{655253A1-B761-3AA7-33F8-A0D8D95B1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356" y="1512596"/>
            <a:ext cx="341279" cy="3412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ecoffey\AppData\Local\Temp\Rar$DRa0.376\30028_Device_file_server_default_256.png">
            <a:extLst>
              <a:ext uri="{FF2B5EF4-FFF2-40B4-BE49-F238E27FC236}">
                <a16:creationId xmlns:a16="http://schemas.microsoft.com/office/drawing/2014/main" id="{615CA52F-EF9E-F0D7-95EC-B39B25853A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97" t="6634" r="19086" b="4390"/>
          <a:stretch/>
        </p:blipFill>
        <p:spPr bwMode="auto">
          <a:xfrm>
            <a:off x="4711838" y="3555569"/>
            <a:ext cx="273211" cy="3651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C:\Users\ecoffey\AppData\Local\Temp\Rar$DRa0.376\30028_Device_file_server_warning_64.png">
            <a:extLst>
              <a:ext uri="{FF2B5EF4-FFF2-40B4-BE49-F238E27FC236}">
                <a16:creationId xmlns:a16="http://schemas.microsoft.com/office/drawing/2014/main" id="{11861946-3ECA-A60B-3BBB-3D2E7701F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883" y="1650253"/>
            <a:ext cx="362287" cy="34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399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MMIX History &amp; Status</a:t>
            </a:r>
          </a:p>
        </p:txBody>
      </p:sp>
      <p:sp>
        <p:nvSpPr>
          <p:cNvPr id="6" name="Slide Number Placeholder 5"/>
          <p:cNvSpPr>
            <a:spLocks noGrp="1"/>
          </p:cNvSpPr>
          <p:nvPr>
            <p:ph type="sldNum" sz="quarter" idx="12"/>
          </p:nvPr>
        </p:nvSpPr>
        <p:spPr/>
        <p:txBody>
          <a:bodyPr/>
          <a:lstStyle/>
          <a:p>
            <a:fld id="{C6D34F27-8043-4D8C-AE57-0084CD5705E4}" type="slidenum">
              <a:rPr lang="en-US" smtClean="0"/>
              <a:t>31</a:t>
            </a:fld>
            <a:endParaRPr lang="en-US"/>
          </a:p>
        </p:txBody>
      </p:sp>
      <p:sp>
        <p:nvSpPr>
          <p:cNvPr id="7" name="Rounded Rectangle 6"/>
          <p:cNvSpPr/>
          <p:nvPr/>
        </p:nvSpPr>
        <p:spPr>
          <a:xfrm>
            <a:off x="558800" y="682170"/>
            <a:ext cx="11074400" cy="5493659"/>
          </a:xfrm>
          <a:prstGeom prst="roundRect">
            <a:avLst/>
          </a:prstGeom>
          <a:solidFill>
            <a:schemeClr val="accent1">
              <a:lumMod val="75000"/>
            </a:schemeClr>
          </a:solidFill>
          <a:ln>
            <a:noFill/>
          </a:ln>
          <a:effectLst>
            <a:softEdge rad="635000"/>
          </a:effectLst>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ctr">
              <a:buFont typeface="Wingdings" pitchFamily="2" charset="2"/>
              <a:buChar char="Ø"/>
            </a:pPr>
            <a:r>
              <a:rPr lang="en-US" sz="5400">
                <a:solidFill>
                  <a:schemeClr val="bg1"/>
                </a:solidFill>
              </a:rPr>
              <a:t>Others</a:t>
            </a:r>
          </a:p>
        </p:txBody>
      </p:sp>
      <p:sp>
        <p:nvSpPr>
          <p:cNvPr id="2" name="Date Placeholder 1">
            <a:extLst>
              <a:ext uri="{FF2B5EF4-FFF2-40B4-BE49-F238E27FC236}">
                <a16:creationId xmlns:a16="http://schemas.microsoft.com/office/drawing/2014/main" id="{49DA84AE-8C9F-DC1B-D305-3927B38044FE}"/>
              </a:ext>
            </a:extLst>
          </p:cNvPr>
          <p:cNvSpPr>
            <a:spLocks noGrp="1"/>
          </p:cNvSpPr>
          <p:nvPr>
            <p:ph type="dt" sz="half" idx="10"/>
          </p:nvPr>
        </p:nvSpPr>
        <p:spPr/>
        <p:txBody>
          <a:bodyPr/>
          <a:lstStyle/>
          <a:p>
            <a:r>
              <a:rPr lang="en-US"/>
              <a:t>31-Aug-2022</a:t>
            </a:r>
          </a:p>
        </p:txBody>
      </p:sp>
    </p:spTree>
    <p:extLst>
      <p:ext uri="{BB962C8B-B14F-4D97-AF65-F5344CB8AC3E}">
        <p14:creationId xmlns:p14="http://schemas.microsoft.com/office/powerpoint/2010/main" val="257542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0D4540-ECC6-4D4D-9A06-F29B8BBC85D0}"/>
              </a:ext>
            </a:extLst>
          </p:cNvPr>
          <p:cNvSpPr>
            <a:spLocks noGrp="1"/>
          </p:cNvSpPr>
          <p:nvPr>
            <p:ph type="title"/>
          </p:nvPr>
        </p:nvSpPr>
        <p:spPr>
          <a:xfrm>
            <a:off x="612648" y="433387"/>
            <a:ext cx="5032744" cy="3365646"/>
          </a:xfrm>
        </p:spPr>
        <p:txBody>
          <a:bodyPr vert="horz" lIns="91440" tIns="45720" rIns="91440" bIns="45720" rtlCol="0" anchor="b">
            <a:normAutofit/>
          </a:bodyPr>
          <a:lstStyle/>
          <a:p>
            <a:r>
              <a:rPr lang="en-US" sz="6600"/>
              <a:t>Mandalay IXP launched at June 2023</a:t>
            </a:r>
          </a:p>
        </p:txBody>
      </p:sp>
      <p:pic>
        <p:nvPicPr>
          <p:cNvPr id="13" name="Picture 12" descr="A group of people sitting on a stage&#10;&#10;Description automatically generated">
            <a:extLst>
              <a:ext uri="{FF2B5EF4-FFF2-40B4-BE49-F238E27FC236}">
                <a16:creationId xmlns:a16="http://schemas.microsoft.com/office/drawing/2014/main" id="{E453DE6E-F1C4-D50A-4814-5815EAECDEEF}"/>
              </a:ext>
            </a:extLst>
          </p:cNvPr>
          <p:cNvPicPr>
            <a:picLocks noChangeAspect="1"/>
          </p:cNvPicPr>
          <p:nvPr/>
        </p:nvPicPr>
        <p:blipFill>
          <a:blip r:embed="rId2"/>
          <a:stretch>
            <a:fillRect/>
          </a:stretch>
        </p:blipFill>
        <p:spPr>
          <a:xfrm>
            <a:off x="5645392" y="228615"/>
            <a:ext cx="6177618" cy="3598461"/>
          </a:xfrm>
          <a:prstGeom prst="rect">
            <a:avLst/>
          </a:prstGeom>
        </p:spPr>
      </p:pic>
      <p:sp>
        <p:nvSpPr>
          <p:cNvPr id="35"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6AF27EF-9589-7152-C3FE-9C948FBAE9AA}"/>
              </a:ext>
            </a:extLst>
          </p:cNvPr>
          <p:cNvPicPr>
            <a:picLocks noChangeAspect="1"/>
          </p:cNvPicPr>
          <p:nvPr/>
        </p:nvPicPr>
        <p:blipFill>
          <a:blip r:embed="rId3"/>
          <a:stretch>
            <a:fillRect/>
          </a:stretch>
        </p:blipFill>
        <p:spPr>
          <a:xfrm>
            <a:off x="5645368" y="3956748"/>
            <a:ext cx="2786250" cy="1859821"/>
          </a:xfrm>
          <a:prstGeom prst="rect">
            <a:avLst/>
          </a:prstGeom>
        </p:spPr>
      </p:pic>
      <p:sp>
        <p:nvSpPr>
          <p:cNvPr id="5" name="Footer Placeholder 4">
            <a:extLst>
              <a:ext uri="{FF2B5EF4-FFF2-40B4-BE49-F238E27FC236}">
                <a16:creationId xmlns:a16="http://schemas.microsoft.com/office/drawing/2014/main" id="{E9625A55-A8DB-4E3F-B721-CC4711FE9CD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MMIX History &amp; Status</a:t>
            </a:r>
          </a:p>
        </p:txBody>
      </p:sp>
      <p:sp>
        <p:nvSpPr>
          <p:cNvPr id="6" name="Slide Number Placeholder 5">
            <a:extLst>
              <a:ext uri="{FF2B5EF4-FFF2-40B4-BE49-F238E27FC236}">
                <a16:creationId xmlns:a16="http://schemas.microsoft.com/office/drawing/2014/main" id="{B79DD7A4-88BE-42B1-9127-FE4171E72B7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08947B0-CCDB-40D1-8516-50F1B0B32221}" type="slidenum">
              <a:rPr lang="en-US"/>
              <a:pPr>
                <a:spcAft>
                  <a:spcPts val="600"/>
                </a:spcAft>
              </a:pPr>
              <a:t>32</a:t>
            </a:fld>
            <a:endParaRPr lang="en-US"/>
          </a:p>
        </p:txBody>
      </p:sp>
      <p:pic>
        <p:nvPicPr>
          <p:cNvPr id="17" name="Picture 16">
            <a:extLst>
              <a:ext uri="{FF2B5EF4-FFF2-40B4-BE49-F238E27FC236}">
                <a16:creationId xmlns:a16="http://schemas.microsoft.com/office/drawing/2014/main" id="{BCD5576E-7929-7EF4-9F0B-D48F9864903D}"/>
              </a:ext>
            </a:extLst>
          </p:cNvPr>
          <p:cNvPicPr>
            <a:picLocks noChangeAspect="1"/>
          </p:cNvPicPr>
          <p:nvPr/>
        </p:nvPicPr>
        <p:blipFill rotWithShape="1">
          <a:blip r:embed="rId4"/>
          <a:srcRect l="14702"/>
          <a:stretch/>
        </p:blipFill>
        <p:spPr>
          <a:xfrm>
            <a:off x="8448404" y="3956747"/>
            <a:ext cx="3374606" cy="1859821"/>
          </a:xfrm>
          <a:prstGeom prst="rect">
            <a:avLst/>
          </a:prstGeom>
        </p:spPr>
      </p:pic>
    </p:spTree>
    <p:extLst>
      <p:ext uri="{BB962C8B-B14F-4D97-AF65-F5344CB8AC3E}">
        <p14:creationId xmlns:p14="http://schemas.microsoft.com/office/powerpoint/2010/main" val="35790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1F6B8C-9FBA-1500-B67F-289203E332CA}"/>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A74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09D4142-DD79-324D-6D7F-855D756162D2}"/>
              </a:ext>
            </a:extLst>
          </p:cNvPr>
          <p:cNvGrpSpPr/>
          <p:nvPr/>
        </p:nvGrpSpPr>
        <p:grpSpPr>
          <a:xfrm>
            <a:off x="6310461" y="276453"/>
            <a:ext cx="5619265" cy="6323539"/>
            <a:chOff x="6395525" y="0"/>
            <a:chExt cx="5619265" cy="6323539"/>
          </a:xfrm>
          <a:effectLst>
            <a:glow rad="63500">
              <a:schemeClr val="accent1">
                <a:satMod val="175000"/>
                <a:alpha val="40000"/>
              </a:schemeClr>
            </a:glow>
          </a:effectLst>
        </p:grpSpPr>
        <p:pic>
          <p:nvPicPr>
            <p:cNvPr id="12" name="Picture 11">
              <a:extLst>
                <a:ext uri="{FF2B5EF4-FFF2-40B4-BE49-F238E27FC236}">
                  <a16:creationId xmlns:a16="http://schemas.microsoft.com/office/drawing/2014/main" id="{6E02BE93-4388-9385-69ED-CF2CA6F2E1DF}"/>
                </a:ext>
              </a:extLst>
            </p:cNvPr>
            <p:cNvPicPr>
              <a:picLocks noChangeAspect="1"/>
            </p:cNvPicPr>
            <p:nvPr/>
          </p:nvPicPr>
          <p:blipFill>
            <a:blip r:embed="rId2"/>
            <a:stretch>
              <a:fillRect/>
            </a:stretch>
          </p:blipFill>
          <p:spPr>
            <a:xfrm>
              <a:off x="8087410" y="3741399"/>
              <a:ext cx="3927380" cy="2582140"/>
            </a:xfrm>
            <a:prstGeom prst="rect">
              <a:avLst/>
            </a:prstGeom>
          </p:spPr>
        </p:pic>
        <p:pic>
          <p:nvPicPr>
            <p:cNvPr id="14" name="Picture 13">
              <a:extLst>
                <a:ext uri="{FF2B5EF4-FFF2-40B4-BE49-F238E27FC236}">
                  <a16:creationId xmlns:a16="http://schemas.microsoft.com/office/drawing/2014/main" id="{61344120-7EA3-5F75-88F7-EC34D9130DA9}"/>
                </a:ext>
              </a:extLst>
            </p:cNvPr>
            <p:cNvPicPr>
              <a:picLocks noChangeAspect="1"/>
            </p:cNvPicPr>
            <p:nvPr/>
          </p:nvPicPr>
          <p:blipFill>
            <a:blip r:embed="rId3"/>
            <a:stretch>
              <a:fillRect/>
            </a:stretch>
          </p:blipFill>
          <p:spPr>
            <a:xfrm>
              <a:off x="6395525" y="3735009"/>
              <a:ext cx="1691885" cy="2588530"/>
            </a:xfrm>
            <a:prstGeom prst="rect">
              <a:avLst/>
            </a:prstGeom>
          </p:spPr>
        </p:pic>
        <p:pic>
          <p:nvPicPr>
            <p:cNvPr id="10" name="Picture 9">
              <a:extLst>
                <a:ext uri="{FF2B5EF4-FFF2-40B4-BE49-F238E27FC236}">
                  <a16:creationId xmlns:a16="http://schemas.microsoft.com/office/drawing/2014/main" id="{9350EF12-0DDA-DB2C-AEA4-E3364B1D58DE}"/>
                </a:ext>
              </a:extLst>
            </p:cNvPr>
            <p:cNvPicPr>
              <a:picLocks noChangeAspect="1"/>
            </p:cNvPicPr>
            <p:nvPr/>
          </p:nvPicPr>
          <p:blipFill>
            <a:blip r:embed="rId4"/>
            <a:stretch>
              <a:fillRect/>
            </a:stretch>
          </p:blipFill>
          <p:spPr>
            <a:xfrm>
              <a:off x="6423097" y="0"/>
              <a:ext cx="5591693" cy="3702199"/>
            </a:xfrm>
            <a:prstGeom prst="rect">
              <a:avLst/>
            </a:prstGeom>
          </p:spPr>
        </p:pic>
      </p:grpSp>
      <p:sp>
        <p:nvSpPr>
          <p:cNvPr id="2" name="Title 1">
            <a:extLst>
              <a:ext uri="{FF2B5EF4-FFF2-40B4-BE49-F238E27FC236}">
                <a16:creationId xmlns:a16="http://schemas.microsoft.com/office/drawing/2014/main" id="{B6D1A0F0-EE9B-325C-1069-E9877CE4B1AA}"/>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sz="4100" kern="1200">
                <a:solidFill>
                  <a:srgbClr val="FFFFFF"/>
                </a:solidFill>
                <a:latin typeface="+mj-lt"/>
                <a:ea typeface="+mj-ea"/>
                <a:cs typeface="+mj-cs"/>
              </a:rPr>
              <a:t>“CEO of Myanmar Internet Exchange (MMIX) Honored at IGF-2023 for Improving Internet Exchange Points in the Asia Pacific."</a:t>
            </a:r>
          </a:p>
        </p:txBody>
      </p:sp>
      <p:sp>
        <p:nvSpPr>
          <p:cNvPr id="5" name="Footer Placeholder 4">
            <a:extLst>
              <a:ext uri="{FF2B5EF4-FFF2-40B4-BE49-F238E27FC236}">
                <a16:creationId xmlns:a16="http://schemas.microsoft.com/office/drawing/2014/main" id="{299D4F62-43C4-964E-D0D0-BB2EC10B7EDB}"/>
              </a:ext>
            </a:extLst>
          </p:cNvPr>
          <p:cNvSpPr>
            <a:spLocks noGrp="1"/>
          </p:cNvSpPr>
          <p:nvPr>
            <p:ph type="ftr" sz="quarter" idx="11"/>
          </p:nvPr>
        </p:nvSpPr>
        <p:spPr>
          <a:xfrm>
            <a:off x="590550" y="6356350"/>
            <a:ext cx="4114800" cy="365125"/>
          </a:xfrm>
        </p:spPr>
        <p:txBody>
          <a:bodyPr vert="horz" lIns="91440" tIns="45720" rIns="91440" bIns="45720" rtlCol="0" anchor="ctr">
            <a:normAutofit/>
          </a:bodyPr>
          <a:lstStyle/>
          <a:p>
            <a:pPr algn="l">
              <a:spcAft>
                <a:spcPts val="600"/>
              </a:spcAft>
            </a:pPr>
            <a:r>
              <a:rPr lang="en-US" kern="1200">
                <a:solidFill>
                  <a:srgbClr val="FFFFFF">
                    <a:alpha val="80000"/>
                  </a:srgbClr>
                </a:solidFill>
                <a:latin typeface="+mn-lt"/>
                <a:ea typeface="+mn-ea"/>
                <a:cs typeface="+mn-cs"/>
              </a:rPr>
              <a:t>MMIX History &amp; Status</a:t>
            </a:r>
          </a:p>
        </p:txBody>
      </p:sp>
      <p:sp>
        <p:nvSpPr>
          <p:cNvPr id="6" name="Slide Number Placeholder 5">
            <a:extLst>
              <a:ext uri="{FF2B5EF4-FFF2-40B4-BE49-F238E27FC236}">
                <a16:creationId xmlns:a16="http://schemas.microsoft.com/office/drawing/2014/main" id="{C05574B4-072A-1F55-9F17-890AEA68321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08947B0-CCDB-40D1-8516-50F1B0B32221}" type="slidenum">
              <a:rPr lang="en-US" smtClean="0"/>
              <a:pPr>
                <a:spcAft>
                  <a:spcPts val="600"/>
                </a:spcAft>
              </a:pPr>
              <a:t>33</a:t>
            </a:fld>
            <a:endParaRPr lang="en-US"/>
          </a:p>
        </p:txBody>
      </p:sp>
    </p:spTree>
    <p:extLst>
      <p:ext uri="{BB962C8B-B14F-4D97-AF65-F5344CB8AC3E}">
        <p14:creationId xmlns:p14="http://schemas.microsoft.com/office/powerpoint/2010/main" val="3561826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38AFE-563B-EE66-4369-C9385B34A7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F1F87-D47E-3867-4692-74F1F5F228AC}"/>
              </a:ext>
            </a:extLst>
          </p:cNvPr>
          <p:cNvSpPr>
            <a:spLocks noGrp="1"/>
          </p:cNvSpPr>
          <p:nvPr>
            <p:ph type="title"/>
          </p:nvPr>
        </p:nvSpPr>
        <p:spPr>
          <a:xfrm>
            <a:off x="621629" y="1584251"/>
            <a:ext cx="11276204" cy="4634645"/>
          </a:xfrm>
        </p:spPr>
        <p:txBody>
          <a:bodyPr vert="horz" lIns="91440" tIns="45720" rIns="91440" bIns="45720" rtlCol="0" anchor="ctr">
            <a:normAutofit/>
          </a:bodyPr>
          <a:lstStyle/>
          <a:p>
            <a:pPr algn="ctr"/>
            <a:r>
              <a:rPr lang="en-US" sz="4100" kern="1200">
                <a:latin typeface="+mj-lt"/>
                <a:ea typeface="+mj-ea"/>
                <a:cs typeface="+mj-cs"/>
              </a:rPr>
              <a:t>We shared the story of MMIX’s progress, specifically the technical details of MMIX’s second POP and how that benefited capacity, growth in traffic, and user experience, along with any difficulties, small or large, and how we were overcome. </a:t>
            </a:r>
            <a:br>
              <a:rPr lang="en-US" sz="4100" kern="1200">
                <a:latin typeface="+mj-lt"/>
                <a:ea typeface="+mj-ea"/>
                <a:cs typeface="+mj-cs"/>
              </a:rPr>
            </a:br>
            <a:br>
              <a:rPr lang="en-US" sz="4100" kern="1200">
                <a:latin typeface="+mj-lt"/>
                <a:ea typeface="+mj-ea"/>
                <a:cs typeface="+mj-cs"/>
              </a:rPr>
            </a:br>
            <a:r>
              <a:rPr lang="en-US" sz="2000" i="1" kern="1200">
                <a:latin typeface="+mj-lt"/>
                <a:ea typeface="+mj-ea"/>
                <a:cs typeface="+mj-cs"/>
              </a:rPr>
              <a:t>https://blog.apnic.net/2024/01/24/setting-up-mmixs-second-ixp/</a:t>
            </a:r>
            <a:endParaRPr lang="en-US" sz="4100" i="1" kern="1200">
              <a:latin typeface="+mj-lt"/>
              <a:ea typeface="+mj-ea"/>
              <a:cs typeface="+mj-cs"/>
            </a:endParaRPr>
          </a:p>
        </p:txBody>
      </p:sp>
      <p:sp>
        <p:nvSpPr>
          <p:cNvPr id="5" name="Footer Placeholder 4">
            <a:extLst>
              <a:ext uri="{FF2B5EF4-FFF2-40B4-BE49-F238E27FC236}">
                <a16:creationId xmlns:a16="http://schemas.microsoft.com/office/drawing/2014/main" id="{57EAB2ED-6684-CF4E-E6F5-D6BA6662D329}"/>
              </a:ext>
            </a:extLst>
          </p:cNvPr>
          <p:cNvSpPr>
            <a:spLocks noGrp="1"/>
          </p:cNvSpPr>
          <p:nvPr>
            <p:ph type="ftr" sz="quarter" idx="11"/>
          </p:nvPr>
        </p:nvSpPr>
        <p:spPr>
          <a:xfrm>
            <a:off x="590550" y="6356350"/>
            <a:ext cx="4114800" cy="365125"/>
          </a:xfrm>
        </p:spPr>
        <p:txBody>
          <a:bodyPr vert="horz" lIns="91440" tIns="45720" rIns="91440" bIns="45720" rtlCol="0" anchor="ctr">
            <a:normAutofit/>
          </a:bodyPr>
          <a:lstStyle/>
          <a:p>
            <a:pPr algn="l">
              <a:spcAft>
                <a:spcPts val="600"/>
              </a:spcAft>
            </a:pPr>
            <a:r>
              <a:rPr lang="en-US" kern="1200">
                <a:solidFill>
                  <a:srgbClr val="FFFFFF">
                    <a:alpha val="80000"/>
                  </a:srgbClr>
                </a:solidFill>
                <a:latin typeface="+mn-lt"/>
                <a:ea typeface="+mn-ea"/>
                <a:cs typeface="+mn-cs"/>
              </a:rPr>
              <a:t>MMIX History &amp; Status</a:t>
            </a:r>
          </a:p>
        </p:txBody>
      </p:sp>
      <p:sp>
        <p:nvSpPr>
          <p:cNvPr id="6" name="Slide Number Placeholder 5">
            <a:extLst>
              <a:ext uri="{FF2B5EF4-FFF2-40B4-BE49-F238E27FC236}">
                <a16:creationId xmlns:a16="http://schemas.microsoft.com/office/drawing/2014/main" id="{44E535FD-C580-24C1-8970-08A1953BBA5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08947B0-CCDB-40D1-8516-50F1B0B32221}" type="slidenum">
              <a:rPr lang="en-US" smtClean="0"/>
              <a:pPr>
                <a:spcAft>
                  <a:spcPts val="600"/>
                </a:spcAft>
              </a:pPr>
              <a:t>34</a:t>
            </a:fld>
            <a:endParaRPr lang="en-US"/>
          </a:p>
        </p:txBody>
      </p:sp>
      <p:sp>
        <p:nvSpPr>
          <p:cNvPr id="7" name="Title 1">
            <a:extLst>
              <a:ext uri="{FF2B5EF4-FFF2-40B4-BE49-F238E27FC236}">
                <a16:creationId xmlns:a16="http://schemas.microsoft.com/office/drawing/2014/main" id="{F30C6528-EF33-1F35-CABC-278FB28A484C}"/>
              </a:ext>
            </a:extLst>
          </p:cNvPr>
          <p:cNvSpPr txBox="1">
            <a:spLocks/>
          </p:cNvSpPr>
          <p:nvPr/>
        </p:nvSpPr>
        <p:spPr>
          <a:xfrm>
            <a:off x="838200" y="365126"/>
            <a:ext cx="10515600" cy="801688"/>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t>Setting up MMIX’s second IXP (APNIC blog)</a:t>
            </a:r>
          </a:p>
        </p:txBody>
      </p:sp>
    </p:spTree>
    <p:extLst>
      <p:ext uri="{BB962C8B-B14F-4D97-AF65-F5344CB8AC3E}">
        <p14:creationId xmlns:p14="http://schemas.microsoft.com/office/powerpoint/2010/main" val="3831221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4540-ECC6-4D4D-9A06-F29B8BBC85D0}"/>
              </a:ext>
            </a:extLst>
          </p:cNvPr>
          <p:cNvSpPr>
            <a:spLocks noGrp="1"/>
          </p:cNvSpPr>
          <p:nvPr>
            <p:ph type="title"/>
          </p:nvPr>
        </p:nvSpPr>
        <p:spPr>
          <a:xfrm>
            <a:off x="887099" y="1220847"/>
            <a:ext cx="10515600" cy="1325563"/>
          </a:xfrm>
        </p:spPr>
        <p:txBody>
          <a:bodyPr/>
          <a:lstStyle/>
          <a:p>
            <a:pPr algn="ctr"/>
            <a:r>
              <a:rPr lang="en-US"/>
              <a:t>Thank you</a:t>
            </a:r>
          </a:p>
        </p:txBody>
      </p:sp>
      <p:sp>
        <p:nvSpPr>
          <p:cNvPr id="5" name="Footer Placeholder 4">
            <a:extLst>
              <a:ext uri="{FF2B5EF4-FFF2-40B4-BE49-F238E27FC236}">
                <a16:creationId xmlns:a16="http://schemas.microsoft.com/office/drawing/2014/main" id="{A2FFF597-9ABB-44BA-AF9E-1D55F23744BC}"/>
              </a:ext>
            </a:extLst>
          </p:cNvPr>
          <p:cNvSpPr>
            <a:spLocks noGrp="1"/>
          </p:cNvSpPr>
          <p:nvPr>
            <p:ph type="ftr" sz="quarter" idx="11"/>
          </p:nvPr>
        </p:nvSpPr>
        <p:spPr/>
        <p:txBody>
          <a:bodyPr/>
          <a:lstStyle/>
          <a:p>
            <a:r>
              <a:rPr lang="en-US"/>
              <a:t>MMIX History &amp; Status</a:t>
            </a:r>
          </a:p>
        </p:txBody>
      </p:sp>
      <p:sp>
        <p:nvSpPr>
          <p:cNvPr id="6" name="Slide Number Placeholder 5">
            <a:extLst>
              <a:ext uri="{FF2B5EF4-FFF2-40B4-BE49-F238E27FC236}">
                <a16:creationId xmlns:a16="http://schemas.microsoft.com/office/drawing/2014/main" id="{54744BBA-1E64-40BB-95DF-C61BC8B52DF4}"/>
              </a:ext>
            </a:extLst>
          </p:cNvPr>
          <p:cNvSpPr>
            <a:spLocks noGrp="1"/>
          </p:cNvSpPr>
          <p:nvPr>
            <p:ph type="sldNum" sz="quarter" idx="12"/>
          </p:nvPr>
        </p:nvSpPr>
        <p:spPr/>
        <p:txBody>
          <a:bodyPr/>
          <a:lstStyle/>
          <a:p>
            <a:fld id="{F08947B0-CCDB-40D1-8516-50F1B0B32221}" type="slidenum">
              <a:rPr lang="en-US" smtClean="0"/>
              <a:t>35</a:t>
            </a:fld>
            <a:endParaRPr lang="en-US"/>
          </a:p>
        </p:txBody>
      </p:sp>
      <p:sp>
        <p:nvSpPr>
          <p:cNvPr id="7" name="Title 1">
            <a:extLst>
              <a:ext uri="{FF2B5EF4-FFF2-40B4-BE49-F238E27FC236}">
                <a16:creationId xmlns:a16="http://schemas.microsoft.com/office/drawing/2014/main" id="{F1BDD8A1-4019-4699-8D7F-A80C5070AB73}"/>
              </a:ext>
            </a:extLst>
          </p:cNvPr>
          <p:cNvSpPr txBox="1">
            <a:spLocks/>
          </p:cNvSpPr>
          <p:nvPr/>
        </p:nvSpPr>
        <p:spPr>
          <a:xfrm>
            <a:off x="381407" y="4635568"/>
            <a:ext cx="3290455" cy="1168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t>Thein Myint Khine</a:t>
            </a:r>
          </a:p>
          <a:p>
            <a:pPr algn="ctr"/>
            <a:r>
              <a:rPr lang="en-US" sz="2800"/>
              <a:t>MMIX</a:t>
            </a:r>
          </a:p>
        </p:txBody>
      </p:sp>
      <p:sp>
        <p:nvSpPr>
          <p:cNvPr id="8" name="Title 1">
            <a:extLst>
              <a:ext uri="{FF2B5EF4-FFF2-40B4-BE49-F238E27FC236}">
                <a16:creationId xmlns:a16="http://schemas.microsoft.com/office/drawing/2014/main" id="{51C526CF-93DA-4D77-83FB-F23007547107}"/>
              </a:ext>
            </a:extLst>
          </p:cNvPr>
          <p:cNvSpPr txBox="1">
            <a:spLocks/>
          </p:cNvSpPr>
          <p:nvPr/>
        </p:nvSpPr>
        <p:spPr>
          <a:xfrm>
            <a:off x="8005482" y="4635568"/>
            <a:ext cx="3290455" cy="116867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hlinkClick r:id="rId2"/>
              </a:rPr>
              <a:t>https://mmix.net.mm</a:t>
            </a:r>
            <a:r>
              <a:rPr lang="en-US"/>
              <a:t> </a:t>
            </a:r>
          </a:p>
          <a:p>
            <a:pPr algn="ctr"/>
            <a:endParaRPr lang="en-US"/>
          </a:p>
          <a:p>
            <a:pPr algn="ctr"/>
            <a:r>
              <a:rPr lang="en-US">
                <a:hlinkClick r:id="rId3"/>
              </a:rPr>
              <a:t>info@mm-ix.net</a:t>
            </a:r>
            <a:r>
              <a:rPr lang="en-US"/>
              <a:t> </a:t>
            </a:r>
          </a:p>
        </p:txBody>
      </p:sp>
      <p:pic>
        <p:nvPicPr>
          <p:cNvPr id="10" name="Picture 9">
            <a:extLst>
              <a:ext uri="{FF2B5EF4-FFF2-40B4-BE49-F238E27FC236}">
                <a16:creationId xmlns:a16="http://schemas.microsoft.com/office/drawing/2014/main" id="{6BF020A5-6D1B-498F-A33F-168C696E6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515" y="2745474"/>
            <a:ext cx="3568768" cy="1210577"/>
          </a:xfrm>
          <a:prstGeom prst="rect">
            <a:avLst/>
          </a:prstGeom>
        </p:spPr>
      </p:pic>
    </p:spTree>
    <p:extLst>
      <p:ext uri="{BB962C8B-B14F-4D97-AF65-F5344CB8AC3E}">
        <p14:creationId xmlns:p14="http://schemas.microsoft.com/office/powerpoint/2010/main" val="413369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1200"/>
          </a:xfrm>
          <a:solidFill>
            <a:srgbClr val="0070C0"/>
          </a:solidFill>
        </p:spPr>
        <p:txBody>
          <a:bodyPr/>
          <a:lstStyle/>
          <a:p>
            <a:pPr algn="ctr"/>
            <a:r>
              <a:rPr lang="en-US">
                <a:solidFill>
                  <a:schemeClr val="bg1"/>
                </a:solidFill>
              </a:rPr>
              <a:t>Structure</a:t>
            </a:r>
          </a:p>
        </p:txBody>
      </p:sp>
      <p:sp>
        <p:nvSpPr>
          <p:cNvPr id="3" name="Content Placeholder 2"/>
          <p:cNvSpPr>
            <a:spLocks noGrp="1"/>
          </p:cNvSpPr>
          <p:nvPr>
            <p:ph idx="1"/>
          </p:nvPr>
        </p:nvSpPr>
        <p:spPr/>
        <p:txBody>
          <a:bodyPr>
            <a:normAutofit/>
          </a:bodyPr>
          <a:lstStyle/>
          <a:p>
            <a:pPr marL="514350" indent="-514350">
              <a:lnSpc>
                <a:spcPct val="110000"/>
              </a:lnSpc>
              <a:buFont typeface="+mj-lt"/>
              <a:buAutoNum type="arabicPeriod"/>
            </a:pPr>
            <a:r>
              <a:rPr lang="en-US" sz="3200"/>
              <a:t>Members - the governing body; </a:t>
            </a:r>
          </a:p>
          <a:p>
            <a:pPr marL="514350" indent="-514350">
              <a:lnSpc>
                <a:spcPct val="110000"/>
              </a:lnSpc>
              <a:buFont typeface="+mj-lt"/>
              <a:buAutoNum type="arabicPeriod"/>
            </a:pPr>
            <a:r>
              <a:rPr lang="en-US" sz="3200"/>
              <a:t>the Executive Council -  acts on behalf of MMIX; </a:t>
            </a:r>
          </a:p>
          <a:p>
            <a:pPr marL="514350" indent="-514350">
              <a:lnSpc>
                <a:spcPct val="110000"/>
              </a:lnSpc>
              <a:buFont typeface="+mj-lt"/>
              <a:buAutoNum type="arabicPeriod"/>
            </a:pPr>
            <a:r>
              <a:rPr lang="en-US" sz="3200"/>
              <a:t>the Secretariat – daily operations and MMIX functions; </a:t>
            </a:r>
          </a:p>
          <a:p>
            <a:pPr marL="514350" indent="-514350">
              <a:lnSpc>
                <a:spcPct val="110000"/>
              </a:lnSpc>
              <a:buFont typeface="+mj-lt"/>
              <a:buAutoNum type="arabicPeriod"/>
            </a:pPr>
            <a:r>
              <a:rPr lang="en-US" sz="3200"/>
              <a:t>Sub-Committees – for specific functions; </a:t>
            </a:r>
          </a:p>
          <a:p>
            <a:pPr marL="514350" indent="-514350">
              <a:lnSpc>
                <a:spcPct val="110000"/>
              </a:lnSpc>
              <a:buFont typeface="+mj-lt"/>
              <a:buAutoNum type="arabicPeriod"/>
            </a:pPr>
            <a:r>
              <a:rPr lang="en-AU" sz="3200"/>
              <a:t>Advisory Board – who shall advise MMIX;</a:t>
            </a:r>
            <a:endParaRPr lang="en-US" sz="3200"/>
          </a:p>
        </p:txBody>
      </p:sp>
      <p:sp>
        <p:nvSpPr>
          <p:cNvPr id="5" name="Slide Number Placeholder 4"/>
          <p:cNvSpPr>
            <a:spLocks noGrp="1"/>
          </p:cNvSpPr>
          <p:nvPr>
            <p:ph type="sldNum" sz="quarter" idx="12"/>
          </p:nvPr>
        </p:nvSpPr>
        <p:spPr/>
        <p:txBody>
          <a:bodyPr/>
          <a:lstStyle/>
          <a:p>
            <a:fld id="{BE7560A2-F31D-42CB-92C6-6BDA2CAA47EA}" type="slidenum">
              <a:rPr lang="en-US" smtClean="0"/>
              <a:t>4</a:t>
            </a:fld>
            <a:endParaRPr lang="en-US"/>
          </a:p>
        </p:txBody>
      </p:sp>
      <p:sp>
        <p:nvSpPr>
          <p:cNvPr id="6" name="Footer Placeholder 5">
            <a:extLst>
              <a:ext uri="{FF2B5EF4-FFF2-40B4-BE49-F238E27FC236}">
                <a16:creationId xmlns:a16="http://schemas.microsoft.com/office/drawing/2014/main" id="{97E4C977-4B70-450D-94FB-AF444F344C82}"/>
              </a:ext>
            </a:extLst>
          </p:cNvPr>
          <p:cNvSpPr>
            <a:spLocks noGrp="1"/>
          </p:cNvSpPr>
          <p:nvPr>
            <p:ph type="ftr" sz="quarter" idx="11"/>
          </p:nvPr>
        </p:nvSpPr>
        <p:spPr/>
        <p:txBody>
          <a:bodyPr/>
          <a:lstStyle/>
          <a:p>
            <a:r>
              <a:rPr lang="en-US"/>
              <a:t>MMIX History &amp; Status</a:t>
            </a:r>
          </a:p>
        </p:txBody>
      </p:sp>
    </p:spTree>
    <p:extLst>
      <p:ext uri="{BB962C8B-B14F-4D97-AF65-F5344CB8AC3E}">
        <p14:creationId xmlns:p14="http://schemas.microsoft.com/office/powerpoint/2010/main" val="292314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708275"/>
          </a:xfrm>
        </p:spPr>
        <p:txBody>
          <a:bodyPr vert="horz" lIns="91440" tIns="45720" rIns="91440" bIns="45720" rtlCol="0" anchor="t">
            <a:normAutofit/>
          </a:bodyPr>
          <a:lstStyle/>
          <a:p>
            <a:pPr marL="514350" indent="-514350">
              <a:buFont typeface="+mj-lt"/>
              <a:buAutoNum type="arabicPeriod"/>
            </a:pPr>
            <a:r>
              <a:rPr lang="en-US" sz="4000"/>
              <a:t>Principal Member</a:t>
            </a:r>
          </a:p>
          <a:p>
            <a:pPr marL="514350" indent="-514350">
              <a:buFont typeface="+mj-lt"/>
              <a:buAutoNum type="arabicPeriod"/>
            </a:pPr>
            <a:r>
              <a:rPr lang="en-US" sz="4000"/>
              <a:t>Institutional Member</a:t>
            </a:r>
            <a:endParaRPr lang="en-US" sz="4000">
              <a:cs typeface="Calibri"/>
            </a:endParaRPr>
          </a:p>
          <a:p>
            <a:pPr marL="514350" indent="-514350">
              <a:buFont typeface="+mj-lt"/>
              <a:buAutoNum type="arabicPeriod"/>
            </a:pPr>
            <a:r>
              <a:rPr lang="en-US" sz="4000"/>
              <a:t>Affiliate Member</a:t>
            </a:r>
          </a:p>
          <a:p>
            <a:pPr marL="514350" indent="-514350">
              <a:buFont typeface="+mj-lt"/>
              <a:buAutoNum type="arabicPeriod"/>
            </a:pPr>
            <a:r>
              <a:rPr lang="en-US" sz="4000"/>
              <a:t>Associate Member</a:t>
            </a:r>
          </a:p>
        </p:txBody>
      </p:sp>
      <p:sp>
        <p:nvSpPr>
          <p:cNvPr id="5" name="Slide Number Placeholder 4"/>
          <p:cNvSpPr>
            <a:spLocks noGrp="1"/>
          </p:cNvSpPr>
          <p:nvPr>
            <p:ph type="sldNum" sz="quarter" idx="12"/>
          </p:nvPr>
        </p:nvSpPr>
        <p:spPr/>
        <p:txBody>
          <a:bodyPr/>
          <a:lstStyle/>
          <a:p>
            <a:fld id="{BE7560A2-F31D-42CB-92C6-6BDA2CAA47EA}" type="slidenum">
              <a:rPr lang="en-US" smtClean="0"/>
              <a:t>5</a:t>
            </a:fld>
            <a:endParaRPr lang="en-US"/>
          </a:p>
        </p:txBody>
      </p:sp>
      <p:sp>
        <p:nvSpPr>
          <p:cNvPr id="6" name="Footer Placeholder 5">
            <a:extLst>
              <a:ext uri="{FF2B5EF4-FFF2-40B4-BE49-F238E27FC236}">
                <a16:creationId xmlns:a16="http://schemas.microsoft.com/office/drawing/2014/main" id="{6A7CE632-6D0B-48D6-9EDA-AA56593CD0B5}"/>
              </a:ext>
            </a:extLst>
          </p:cNvPr>
          <p:cNvSpPr>
            <a:spLocks noGrp="1"/>
          </p:cNvSpPr>
          <p:nvPr>
            <p:ph type="ftr" sz="quarter" idx="11"/>
          </p:nvPr>
        </p:nvSpPr>
        <p:spPr/>
        <p:txBody>
          <a:bodyPr/>
          <a:lstStyle/>
          <a:p>
            <a:r>
              <a:rPr lang="en-US"/>
              <a:t>MMIX History &amp; Status</a:t>
            </a:r>
          </a:p>
        </p:txBody>
      </p:sp>
      <p:sp>
        <p:nvSpPr>
          <p:cNvPr id="9" name="Title 1">
            <a:extLst>
              <a:ext uri="{FF2B5EF4-FFF2-40B4-BE49-F238E27FC236}">
                <a16:creationId xmlns:a16="http://schemas.microsoft.com/office/drawing/2014/main" id="{59C89FDC-4D53-2A67-F447-7AAE07F1560F}"/>
              </a:ext>
            </a:extLst>
          </p:cNvPr>
          <p:cNvSpPr txBox="1">
            <a:spLocks/>
          </p:cNvSpPr>
          <p:nvPr/>
        </p:nvSpPr>
        <p:spPr>
          <a:xfrm>
            <a:off x="838200" y="365126"/>
            <a:ext cx="10515600" cy="544462"/>
          </a:xfrm>
          <a:prstGeom prst="rect">
            <a:avLst/>
          </a:prstGeom>
          <a:solidFill>
            <a:schemeClr val="accent1"/>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1. Members</a:t>
            </a:r>
          </a:p>
        </p:txBody>
      </p:sp>
    </p:spTree>
    <p:extLst>
      <p:ext uri="{BB962C8B-B14F-4D97-AF65-F5344CB8AC3E}">
        <p14:creationId xmlns:p14="http://schemas.microsoft.com/office/powerpoint/2010/main" val="780396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0AC19-236B-E344-859F-5EF841162C5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8C5498-CDEB-5366-8A2F-E05C6291581D}"/>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MMIX History &amp; Status</a:t>
            </a:r>
          </a:p>
        </p:txBody>
      </p:sp>
      <p:sp>
        <p:nvSpPr>
          <p:cNvPr id="2" name="Date Placeholder 1">
            <a:extLst>
              <a:ext uri="{FF2B5EF4-FFF2-40B4-BE49-F238E27FC236}">
                <a16:creationId xmlns:a16="http://schemas.microsoft.com/office/drawing/2014/main" id="{7205D641-A1C7-B6ED-9D5A-170269D85748}"/>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r>
              <a:rPr lang="en-US">
                <a:solidFill>
                  <a:schemeClr val="tx1">
                    <a:alpha val="80000"/>
                  </a:schemeClr>
                </a:solidFill>
              </a:rPr>
              <a:t>31-Aug-2022</a:t>
            </a:r>
          </a:p>
        </p:txBody>
      </p:sp>
      <p:sp>
        <p:nvSpPr>
          <p:cNvPr id="6" name="Slide Number Placeholder 5">
            <a:extLst>
              <a:ext uri="{FF2B5EF4-FFF2-40B4-BE49-F238E27FC236}">
                <a16:creationId xmlns:a16="http://schemas.microsoft.com/office/drawing/2014/main" id="{20CBBE99-10B5-F1EC-D2DF-0A91A1FF0756}"/>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F08947B0-CCDB-40D1-8516-50F1B0B32221}" type="slidenum">
              <a:rPr lang="en-US">
                <a:solidFill>
                  <a:schemeClr val="tx1">
                    <a:alpha val="80000"/>
                  </a:schemeClr>
                </a:solidFill>
              </a:rPr>
              <a:pPr>
                <a:spcAft>
                  <a:spcPts val="600"/>
                </a:spcAft>
              </a:pPr>
              <a:t>6</a:t>
            </a:fld>
            <a:endParaRPr lang="en-US">
              <a:solidFill>
                <a:schemeClr val="tx1">
                  <a:alpha val="80000"/>
                </a:schemeClr>
              </a:solidFill>
            </a:endParaRPr>
          </a:p>
        </p:txBody>
      </p:sp>
      <p:graphicFrame>
        <p:nvGraphicFramePr>
          <p:cNvPr id="5" name="Table 4">
            <a:extLst>
              <a:ext uri="{FF2B5EF4-FFF2-40B4-BE49-F238E27FC236}">
                <a16:creationId xmlns:a16="http://schemas.microsoft.com/office/drawing/2014/main" id="{33B0277D-4F03-EF85-8423-B4005CBCB84D}"/>
              </a:ext>
            </a:extLst>
          </p:cNvPr>
          <p:cNvGraphicFramePr>
            <a:graphicFrameLocks noGrp="1"/>
          </p:cNvGraphicFramePr>
          <p:nvPr>
            <p:extLst>
              <p:ext uri="{D42A27DB-BD31-4B8C-83A1-F6EECF244321}">
                <p14:modId xmlns:p14="http://schemas.microsoft.com/office/powerpoint/2010/main" val="578150857"/>
              </p:ext>
            </p:extLst>
          </p:nvPr>
        </p:nvGraphicFramePr>
        <p:xfrm>
          <a:off x="3636336" y="223284"/>
          <a:ext cx="8410354" cy="6167193"/>
        </p:xfrm>
        <a:graphic>
          <a:graphicData uri="http://schemas.openxmlformats.org/drawingml/2006/table">
            <a:tbl>
              <a:tblPr firstRow="1" bandRow="1">
                <a:tableStyleId>{5C22544A-7EE6-4342-B048-85BDC9FD1C3A}</a:tableStyleId>
              </a:tblPr>
              <a:tblGrid>
                <a:gridCol w="487085">
                  <a:extLst>
                    <a:ext uri="{9D8B030D-6E8A-4147-A177-3AD203B41FA5}">
                      <a16:colId xmlns:a16="http://schemas.microsoft.com/office/drawing/2014/main" val="809958422"/>
                    </a:ext>
                  </a:extLst>
                </a:gridCol>
                <a:gridCol w="5002251">
                  <a:extLst>
                    <a:ext uri="{9D8B030D-6E8A-4147-A177-3AD203B41FA5}">
                      <a16:colId xmlns:a16="http://schemas.microsoft.com/office/drawing/2014/main" val="2254522014"/>
                    </a:ext>
                  </a:extLst>
                </a:gridCol>
                <a:gridCol w="1728778">
                  <a:extLst>
                    <a:ext uri="{9D8B030D-6E8A-4147-A177-3AD203B41FA5}">
                      <a16:colId xmlns:a16="http://schemas.microsoft.com/office/drawing/2014/main" val="1233361180"/>
                    </a:ext>
                  </a:extLst>
                </a:gridCol>
                <a:gridCol w="1192240">
                  <a:extLst>
                    <a:ext uri="{9D8B030D-6E8A-4147-A177-3AD203B41FA5}">
                      <a16:colId xmlns:a16="http://schemas.microsoft.com/office/drawing/2014/main" val="3290304594"/>
                    </a:ext>
                  </a:extLst>
                </a:gridCol>
              </a:tblGrid>
              <a:tr h="341959">
                <a:tc>
                  <a:txBody>
                    <a:bodyPr/>
                    <a:lstStyle/>
                    <a:p>
                      <a:pPr algn="ctr" fontAlgn="ctr"/>
                      <a:r>
                        <a:rPr lang="en-US" sz="2000" u="none" strike="noStrike">
                          <a:effectLst/>
                        </a:rPr>
                        <a:t>Sr</a:t>
                      </a:r>
                      <a:r>
                        <a:rPr lang="en-US" sz="1800" u="none" strike="noStrike">
                          <a:effectLst/>
                        </a:rPr>
                        <a:t>.</a:t>
                      </a:r>
                      <a:endParaRPr lang="en-US" sz="1800" b="1"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2000" u="none" strike="noStrike">
                          <a:effectLst/>
                        </a:rPr>
                        <a:t>Member Name</a:t>
                      </a:r>
                      <a:endParaRPr lang="en-US" sz="2000" b="1"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2000" u="none" strike="noStrike">
                          <a:effectLst/>
                        </a:rPr>
                        <a:t>Member Type</a:t>
                      </a:r>
                      <a:endParaRPr lang="en-US" sz="2000" b="1"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2000" u="none" strike="noStrike">
                          <a:effectLst/>
                        </a:rPr>
                        <a:t>POP</a:t>
                      </a:r>
                      <a:endParaRPr lang="en-US" sz="2000" b="1"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850772813"/>
                  </a:ext>
                </a:extLst>
              </a:tr>
              <a:tr h="341959">
                <a:tc>
                  <a:txBody>
                    <a:bodyPr/>
                    <a:lstStyle/>
                    <a:p>
                      <a:pPr algn="ctr" fontAlgn="ctr"/>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AGB Communication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771612846"/>
                  </a:ext>
                </a:extLst>
              </a:tr>
              <a:tr h="353890">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err="1">
                          <a:effectLst/>
                        </a:rPr>
                        <a:t>Southeastasianet</a:t>
                      </a:r>
                      <a:r>
                        <a:rPr lang="en-US" sz="1800" u="none" strike="noStrike">
                          <a:effectLst/>
                        </a:rPr>
                        <a:t> Technologies Myanmar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1441595619"/>
                  </a:ext>
                </a:extLst>
              </a:tr>
              <a:tr h="341959">
                <a:tc>
                  <a:txBody>
                    <a:bodyPr/>
                    <a:lstStyle/>
                    <a:p>
                      <a:pPr algn="ctr" fontAlgn="ctr"/>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Kinetic Myanmar Technology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4164756175"/>
                  </a:ext>
                </a:extLst>
              </a:tr>
              <a:tr h="341959">
                <a:tc>
                  <a:txBody>
                    <a:bodyPr/>
                    <a:lstStyle/>
                    <a:p>
                      <a:pPr algn="ctr" fontAlgn="ctr"/>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Yatanarpon Teleport Public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40613855"/>
                  </a:ext>
                </a:extLst>
              </a:tr>
              <a:tr h="341959">
                <a:tc>
                  <a:txBody>
                    <a:bodyPr/>
                    <a:lstStyle/>
                    <a:p>
                      <a:pPr algn="ctr" fontAlgn="ctr"/>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Fortune Telecom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991491126"/>
                  </a:ext>
                </a:extLst>
              </a:tr>
              <a:tr h="341959">
                <a:tc>
                  <a:txBody>
                    <a:bodyPr/>
                    <a:lstStyle/>
                    <a:p>
                      <a:pPr algn="ctr" fontAlgn="ctr"/>
                      <a:r>
                        <a:rPr lang="en-US" sz="1800" u="none" strike="noStrike">
                          <a:effectLst/>
                        </a:rPr>
                        <a:t>6</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Horizon Telecom International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845031296"/>
                  </a:ext>
                </a:extLst>
              </a:tr>
              <a:tr h="341959">
                <a:tc>
                  <a:txBody>
                    <a:bodyPr/>
                    <a:lstStyle/>
                    <a:p>
                      <a:pPr algn="ctr" fontAlgn="ctr"/>
                      <a:r>
                        <a:rPr lang="en-US" sz="1800" u="none" strike="noStrike">
                          <a:effectLst/>
                        </a:rPr>
                        <a:t>7</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KBZ Gateway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Associate</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3979355924"/>
                  </a:ext>
                </a:extLst>
              </a:tr>
              <a:tr h="341959">
                <a:tc>
                  <a:txBody>
                    <a:bodyPr/>
                    <a:lstStyle/>
                    <a:p>
                      <a:pPr algn="ctr" fontAlgn="ctr"/>
                      <a:r>
                        <a:rPr lang="en-US" sz="1800" u="none" strike="noStrike">
                          <a:effectLst/>
                        </a:rPr>
                        <a:t>8</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Myanmar </a:t>
                      </a:r>
                      <a:r>
                        <a:rPr lang="en-US" sz="1800" u="none" strike="noStrike" err="1">
                          <a:effectLst/>
                        </a:rPr>
                        <a:t>Unilink</a:t>
                      </a:r>
                      <a:r>
                        <a:rPr lang="en-US" sz="1800" u="none" strike="noStrike">
                          <a:effectLst/>
                        </a:rPr>
                        <a:t> Communication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4205825351"/>
                  </a:ext>
                </a:extLst>
              </a:tr>
              <a:tr h="341959">
                <a:tc>
                  <a:txBody>
                    <a:bodyPr/>
                    <a:lstStyle/>
                    <a:p>
                      <a:pPr algn="ctr" fontAlgn="ctr"/>
                      <a:r>
                        <a:rPr lang="en-US" sz="1800" u="none" strike="noStrike">
                          <a:effectLst/>
                        </a:rPr>
                        <a:t>9</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Myanmar Information Highway Limited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721021867"/>
                  </a:ext>
                </a:extLst>
              </a:tr>
              <a:tr h="341959">
                <a:tc>
                  <a:txBody>
                    <a:bodyPr/>
                    <a:lstStyle/>
                    <a:p>
                      <a:pPr algn="ctr" fontAlgn="ctr"/>
                      <a:r>
                        <a:rPr lang="en-US" sz="1800" u="none" strike="noStrike">
                          <a:effectLst/>
                        </a:rPr>
                        <a:t>10</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Telecom International Myanmar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3470085014"/>
                  </a:ext>
                </a:extLst>
              </a:tr>
              <a:tr h="341959">
                <a:tc>
                  <a:txBody>
                    <a:bodyPr/>
                    <a:lstStyle/>
                    <a:p>
                      <a:pPr algn="ctr" fontAlgn="ctr"/>
                      <a:r>
                        <a:rPr lang="en-US" sz="1800" u="none" strike="noStrike">
                          <a:effectLst/>
                        </a:rPr>
                        <a:t>11</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Golden Myanmar United Telecom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324477127"/>
                  </a:ext>
                </a:extLst>
              </a:tr>
              <a:tr h="341959">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Marga Global Technology</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Principal</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635016265"/>
                  </a:ext>
                </a:extLst>
              </a:tr>
              <a:tr h="341959">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True IDC Myanmar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Associate</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9640" marR="9640" marT="9640" marB="0" anchor="ctr"/>
                </a:tc>
                <a:extLst>
                  <a:ext uri="{0D108BD9-81ED-4DB2-BD59-A6C34878D82A}">
                    <a16:rowId xmlns:a16="http://schemas.microsoft.com/office/drawing/2014/main" val="4134677927"/>
                  </a:ext>
                </a:extLst>
              </a:tr>
              <a:tr h="341959">
                <a:tc>
                  <a:txBody>
                    <a:bodyPr/>
                    <a:lstStyle/>
                    <a:p>
                      <a:pPr algn="ct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RIPE NCC</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Affiliate</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YGN,MDY</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155756931"/>
                  </a:ext>
                </a:extLst>
              </a:tr>
              <a:tr h="341959">
                <a:tc>
                  <a:txBody>
                    <a:bodyPr/>
                    <a:lstStyle/>
                    <a:p>
                      <a:pPr algn="ctr" fontAlgn="ctr"/>
                      <a:r>
                        <a:rPr lang="en-US" sz="1800" u="none" strike="noStrike">
                          <a:effectLst/>
                        </a:rPr>
                        <a:t>15</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WANGSU (Quantil Networks)</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Affiliate</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YGN,MDY</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4281003008"/>
                  </a:ext>
                </a:extLst>
              </a:tr>
              <a:tr h="341959">
                <a:tc>
                  <a:txBody>
                    <a:bodyPr/>
                    <a:lstStyle/>
                    <a:p>
                      <a:pPr algn="ctr" fontAlgn="ctr"/>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Akamai Technologies</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Affiliate</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YGN,MDY</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4188745922"/>
                  </a:ext>
                </a:extLst>
              </a:tr>
              <a:tr h="341959">
                <a:tc>
                  <a:txBody>
                    <a:bodyPr/>
                    <a:lstStyle/>
                    <a:p>
                      <a:pPr algn="ctr" fontAlgn="ctr"/>
                      <a:r>
                        <a:rPr lang="en-US" sz="1800" u="none" strike="noStrike">
                          <a:effectLst/>
                        </a:rPr>
                        <a:t>17</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l" fontAlgn="ctr"/>
                      <a:r>
                        <a:rPr lang="en-US" sz="1800" u="none" strike="noStrike">
                          <a:effectLst/>
                        </a:rPr>
                        <a:t>Myanmar Technology Gateway Co., Ltd</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Associate</a:t>
                      </a:r>
                      <a:endParaRPr lang="en-US" sz="1800" b="0"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1800" u="none" strike="noStrike">
                          <a:effectLst/>
                        </a:rPr>
                        <a:t>-</a:t>
                      </a:r>
                      <a:endParaRPr lang="en-US" sz="1800" b="0"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949357261"/>
                  </a:ext>
                </a:extLst>
              </a:tr>
            </a:tbl>
          </a:graphicData>
        </a:graphic>
      </p:graphicFrame>
      <p:sp>
        <p:nvSpPr>
          <p:cNvPr id="10" name="Title 1">
            <a:extLst>
              <a:ext uri="{FF2B5EF4-FFF2-40B4-BE49-F238E27FC236}">
                <a16:creationId xmlns:a16="http://schemas.microsoft.com/office/drawing/2014/main" id="{8D712DDC-411B-1EE3-DDDD-19004DA51D1E}"/>
              </a:ext>
            </a:extLst>
          </p:cNvPr>
          <p:cNvSpPr txBox="1">
            <a:spLocks/>
          </p:cNvSpPr>
          <p:nvPr/>
        </p:nvSpPr>
        <p:spPr>
          <a:xfrm>
            <a:off x="411126" y="2666835"/>
            <a:ext cx="3001925" cy="1139622"/>
          </a:xfrm>
          <a:prstGeom prst="rect">
            <a:avLst/>
          </a:prstGeom>
          <a:solidFill>
            <a:schemeClr val="accent1"/>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Member Lists</a:t>
            </a:r>
          </a:p>
        </p:txBody>
      </p:sp>
    </p:spTree>
    <p:extLst>
      <p:ext uri="{BB962C8B-B14F-4D97-AF65-F5344CB8AC3E}">
        <p14:creationId xmlns:p14="http://schemas.microsoft.com/office/powerpoint/2010/main" val="154200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99F5-FD8F-0DAF-FA13-4D56E29549F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511FAC-70AE-24CB-CC73-305C558A6050}"/>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MMIX History &amp; Status</a:t>
            </a:r>
          </a:p>
        </p:txBody>
      </p:sp>
      <p:sp>
        <p:nvSpPr>
          <p:cNvPr id="6" name="Slide Number Placeholder 5">
            <a:extLst>
              <a:ext uri="{FF2B5EF4-FFF2-40B4-BE49-F238E27FC236}">
                <a16:creationId xmlns:a16="http://schemas.microsoft.com/office/drawing/2014/main" id="{54423A30-05ED-49DB-F803-1C6ABF8F4EDE}"/>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F08947B0-CCDB-40D1-8516-50F1B0B32221}" type="slidenum">
              <a:rPr lang="en-US">
                <a:solidFill>
                  <a:schemeClr val="tx1">
                    <a:alpha val="80000"/>
                  </a:schemeClr>
                </a:solidFill>
              </a:rPr>
              <a:pPr>
                <a:spcAft>
                  <a:spcPts val="600"/>
                </a:spcAft>
              </a:pPr>
              <a:t>7</a:t>
            </a:fld>
            <a:endParaRPr lang="en-US">
              <a:solidFill>
                <a:schemeClr val="tx1">
                  <a:alpha val="80000"/>
                </a:schemeClr>
              </a:solidFill>
            </a:endParaRPr>
          </a:p>
        </p:txBody>
      </p:sp>
      <p:graphicFrame>
        <p:nvGraphicFramePr>
          <p:cNvPr id="5" name="Table 4">
            <a:extLst>
              <a:ext uri="{FF2B5EF4-FFF2-40B4-BE49-F238E27FC236}">
                <a16:creationId xmlns:a16="http://schemas.microsoft.com/office/drawing/2014/main" id="{71A73CC6-1081-EE0B-C848-94803ED9E309}"/>
              </a:ext>
            </a:extLst>
          </p:cNvPr>
          <p:cNvGraphicFramePr>
            <a:graphicFrameLocks noGrp="1"/>
          </p:cNvGraphicFramePr>
          <p:nvPr>
            <p:extLst>
              <p:ext uri="{D42A27DB-BD31-4B8C-83A1-F6EECF244321}">
                <p14:modId xmlns:p14="http://schemas.microsoft.com/office/powerpoint/2010/main" val="2755958853"/>
              </p:ext>
            </p:extLst>
          </p:nvPr>
        </p:nvGraphicFramePr>
        <p:xfrm>
          <a:off x="3583172" y="223282"/>
          <a:ext cx="8445063" cy="6220043"/>
        </p:xfrm>
        <a:graphic>
          <a:graphicData uri="http://schemas.openxmlformats.org/drawingml/2006/table">
            <a:tbl>
              <a:tblPr firstRow="1" bandRow="1">
                <a:tableStyleId>{5C22544A-7EE6-4342-B048-85BDC9FD1C3A}</a:tableStyleId>
              </a:tblPr>
              <a:tblGrid>
                <a:gridCol w="599121">
                  <a:extLst>
                    <a:ext uri="{9D8B030D-6E8A-4147-A177-3AD203B41FA5}">
                      <a16:colId xmlns:a16="http://schemas.microsoft.com/office/drawing/2014/main" val="809958422"/>
                    </a:ext>
                  </a:extLst>
                </a:gridCol>
                <a:gridCol w="4906303">
                  <a:extLst>
                    <a:ext uri="{9D8B030D-6E8A-4147-A177-3AD203B41FA5}">
                      <a16:colId xmlns:a16="http://schemas.microsoft.com/office/drawing/2014/main" val="2254522014"/>
                    </a:ext>
                  </a:extLst>
                </a:gridCol>
                <a:gridCol w="1739799">
                  <a:extLst>
                    <a:ext uri="{9D8B030D-6E8A-4147-A177-3AD203B41FA5}">
                      <a16:colId xmlns:a16="http://schemas.microsoft.com/office/drawing/2014/main" val="1233361180"/>
                    </a:ext>
                  </a:extLst>
                </a:gridCol>
                <a:gridCol w="1199840">
                  <a:extLst>
                    <a:ext uri="{9D8B030D-6E8A-4147-A177-3AD203B41FA5}">
                      <a16:colId xmlns:a16="http://schemas.microsoft.com/office/drawing/2014/main" val="3290304594"/>
                    </a:ext>
                  </a:extLst>
                </a:gridCol>
              </a:tblGrid>
              <a:tr h="349829">
                <a:tc>
                  <a:txBody>
                    <a:bodyPr/>
                    <a:lstStyle/>
                    <a:p>
                      <a:pPr algn="ctr" fontAlgn="ctr"/>
                      <a:r>
                        <a:rPr lang="en-US" sz="2000" u="none" strike="noStrike">
                          <a:effectLst/>
                        </a:rPr>
                        <a:t>Sr.</a:t>
                      </a:r>
                      <a:endParaRPr lang="en-US" sz="2000" b="1"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2000" u="none" strike="noStrike">
                          <a:effectLst/>
                        </a:rPr>
                        <a:t>Member Name</a:t>
                      </a:r>
                      <a:endParaRPr lang="en-US" sz="2000" b="1"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2000" u="none" strike="noStrike">
                          <a:effectLst/>
                        </a:rPr>
                        <a:t>Member Type</a:t>
                      </a:r>
                      <a:endParaRPr lang="en-US" sz="2000" b="1" i="0" u="none" strike="noStrike">
                        <a:solidFill>
                          <a:srgbClr val="000000"/>
                        </a:solidFill>
                        <a:effectLst/>
                        <a:latin typeface="Calibri" panose="020F0502020204030204" pitchFamily="34" charset="0"/>
                      </a:endParaRPr>
                    </a:p>
                  </a:txBody>
                  <a:tcPr marL="9640" marR="9640" marT="9640" marB="0" anchor="ctr"/>
                </a:tc>
                <a:tc>
                  <a:txBody>
                    <a:bodyPr/>
                    <a:lstStyle/>
                    <a:p>
                      <a:pPr algn="ctr" fontAlgn="ctr"/>
                      <a:r>
                        <a:rPr lang="en-US" sz="2000" u="none" strike="noStrike">
                          <a:effectLst/>
                        </a:rPr>
                        <a:t>POP</a:t>
                      </a:r>
                      <a:endParaRPr lang="en-US" sz="2000" b="1" i="0" u="none" strike="noStrike">
                        <a:solidFill>
                          <a:srgbClr val="000000"/>
                        </a:solidFill>
                        <a:effectLst/>
                        <a:latin typeface="Calibri" panose="020F0502020204030204" pitchFamily="34" charset="0"/>
                      </a:endParaRPr>
                    </a:p>
                  </a:txBody>
                  <a:tcPr marL="9640" marR="9640" marT="9640" marB="0" anchor="ctr"/>
                </a:tc>
                <a:extLst>
                  <a:ext uri="{0D108BD9-81ED-4DB2-BD59-A6C34878D82A}">
                    <a16:rowId xmlns:a16="http://schemas.microsoft.com/office/drawing/2014/main" val="2850772813"/>
                  </a:ext>
                </a:extLst>
              </a:tr>
              <a:tr h="349829">
                <a:tc>
                  <a:txBody>
                    <a:bodyPr/>
                    <a:lstStyle/>
                    <a:p>
                      <a:pPr algn="ctr" fontAlgn="ctr"/>
                      <a:r>
                        <a:rPr lang="en-US" sz="1800" b="0" i="0" u="none" strike="noStrike">
                          <a:solidFill>
                            <a:srgbClr val="000000"/>
                          </a:solidFill>
                          <a:effectLst/>
                          <a:latin typeface="Calibri" panose="020F0502020204030204" pitchFamily="34" charset="0"/>
                        </a:rPr>
                        <a:t>18</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Myanmar Light Global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Affiliate</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YGN,MDY</a:t>
                      </a:r>
                    </a:p>
                  </a:txBody>
                  <a:tcPr marL="6350" marR="6350" marT="6350" marB="0" anchor="ctr"/>
                </a:tc>
                <a:extLst>
                  <a:ext uri="{0D108BD9-81ED-4DB2-BD59-A6C34878D82A}">
                    <a16:rowId xmlns:a16="http://schemas.microsoft.com/office/drawing/2014/main" val="2771612846"/>
                  </a:ext>
                </a:extLst>
              </a:tr>
              <a:tr h="622779">
                <a:tc>
                  <a:txBody>
                    <a:bodyPr/>
                    <a:lstStyle/>
                    <a:p>
                      <a:pPr algn="ctr" fontAlgn="ctr"/>
                      <a:r>
                        <a:rPr lang="en-US" sz="1800" b="0" i="0" u="none" strike="noStrike">
                          <a:solidFill>
                            <a:srgbClr val="000000"/>
                          </a:solidFill>
                          <a:effectLst/>
                          <a:latin typeface="Calibri" panose="020F0502020204030204" pitchFamily="34" charset="0"/>
                        </a:rPr>
                        <a:t>19</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Myanmar Country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YGN,MDY</a:t>
                      </a:r>
                    </a:p>
                  </a:txBody>
                  <a:tcPr marL="6350" marR="6350" marT="6350" marB="0" anchor="ctr"/>
                </a:tc>
                <a:extLst>
                  <a:ext uri="{0D108BD9-81ED-4DB2-BD59-A6C34878D82A}">
                    <a16:rowId xmlns:a16="http://schemas.microsoft.com/office/drawing/2014/main" val="1441595619"/>
                  </a:ext>
                </a:extLst>
              </a:tr>
              <a:tr h="349829">
                <a:tc>
                  <a:txBody>
                    <a:bodyPr/>
                    <a:lstStyle/>
                    <a:p>
                      <a:pPr algn="ctr" fontAlgn="ctr"/>
                      <a:r>
                        <a:rPr lang="en-US" sz="1800" b="0" i="0" u="none" strike="noStrike">
                          <a:solidFill>
                            <a:srgbClr val="000000"/>
                          </a:solidFill>
                          <a:effectLst/>
                          <a:latin typeface="Calibri" panose="020F0502020204030204" pitchFamily="34" charset="0"/>
                        </a:rPr>
                        <a:t>20</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Ocean Wave Communication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YGN</a:t>
                      </a:r>
                    </a:p>
                  </a:txBody>
                  <a:tcPr marL="6350" marR="6350" marT="6350" marB="0" anchor="ctr"/>
                </a:tc>
                <a:extLst>
                  <a:ext uri="{0D108BD9-81ED-4DB2-BD59-A6C34878D82A}">
                    <a16:rowId xmlns:a16="http://schemas.microsoft.com/office/drawing/2014/main" val="4164756175"/>
                  </a:ext>
                </a:extLst>
              </a:tr>
              <a:tr h="349829">
                <a:tc>
                  <a:txBody>
                    <a:bodyPr/>
                    <a:lstStyle/>
                    <a:p>
                      <a:pPr algn="ctr" fontAlgn="ctr"/>
                      <a:r>
                        <a:rPr lang="en-US" sz="1800" b="0" i="0" u="none" strike="noStrike">
                          <a:solidFill>
                            <a:srgbClr val="000000"/>
                          </a:solidFill>
                          <a:effectLst/>
                          <a:latin typeface="Calibri" panose="020F0502020204030204" pitchFamily="34" charset="0"/>
                        </a:rPr>
                        <a:t>21</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Campana Mythic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YGN</a:t>
                      </a:r>
                    </a:p>
                  </a:txBody>
                  <a:tcPr marL="6350" marR="6350" marT="6350" marB="0" anchor="ctr"/>
                </a:tc>
                <a:extLst>
                  <a:ext uri="{0D108BD9-81ED-4DB2-BD59-A6C34878D82A}">
                    <a16:rowId xmlns:a16="http://schemas.microsoft.com/office/drawing/2014/main" val="40613855"/>
                  </a:ext>
                </a:extLst>
              </a:tr>
              <a:tr h="349829">
                <a:tc>
                  <a:txBody>
                    <a:bodyPr/>
                    <a:lstStyle/>
                    <a:p>
                      <a:pPr algn="ctr" fontAlgn="ctr"/>
                      <a:r>
                        <a:rPr lang="en-US" sz="1800" b="0" i="0" u="none" strike="noStrike">
                          <a:solidFill>
                            <a:srgbClr val="000000"/>
                          </a:solidFill>
                          <a:effectLst/>
                          <a:latin typeface="Calibri" panose="020F0502020204030204" pitchFamily="34" charset="0"/>
                        </a:rPr>
                        <a:t>22</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Myanmar Broadband Telecom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YGN</a:t>
                      </a:r>
                    </a:p>
                  </a:txBody>
                  <a:tcPr marL="6350" marR="6350" marT="6350" marB="0" anchor="ctr"/>
                </a:tc>
                <a:extLst>
                  <a:ext uri="{0D108BD9-81ED-4DB2-BD59-A6C34878D82A}">
                    <a16:rowId xmlns:a16="http://schemas.microsoft.com/office/drawing/2014/main" val="2991491126"/>
                  </a:ext>
                </a:extLst>
              </a:tr>
              <a:tr h="349829">
                <a:tc>
                  <a:txBody>
                    <a:bodyPr/>
                    <a:lstStyle/>
                    <a:p>
                      <a:pPr algn="ctr" fontAlgn="ctr"/>
                      <a:r>
                        <a:rPr lang="en-US" sz="1800" b="0" i="0" u="none" strike="noStrike">
                          <a:solidFill>
                            <a:srgbClr val="000000"/>
                          </a:solidFill>
                          <a:effectLst/>
                          <a:latin typeface="Calibri" panose="020F0502020204030204" pitchFamily="34" charset="0"/>
                        </a:rPr>
                        <a:t>23</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Packet Clearing House</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Affiliate</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YGN,MDY</a:t>
                      </a:r>
                    </a:p>
                  </a:txBody>
                  <a:tcPr marL="6350" marR="6350" marT="6350" marB="0" anchor="ctr"/>
                </a:tc>
                <a:extLst>
                  <a:ext uri="{0D108BD9-81ED-4DB2-BD59-A6C34878D82A}">
                    <a16:rowId xmlns:a16="http://schemas.microsoft.com/office/drawing/2014/main" val="2845031296"/>
                  </a:ext>
                </a:extLst>
              </a:tr>
              <a:tr h="349829">
                <a:tc>
                  <a:txBody>
                    <a:bodyPr/>
                    <a:lstStyle/>
                    <a:p>
                      <a:pPr algn="ctr" fontAlgn="ctr"/>
                      <a:r>
                        <a:rPr lang="en-US" sz="1800" b="0" i="0" u="none" strike="noStrike">
                          <a:solidFill>
                            <a:srgbClr val="000000"/>
                          </a:solidFill>
                          <a:effectLst/>
                          <a:latin typeface="Calibri" panose="020F0502020204030204" pitchFamily="34" charset="0"/>
                        </a:rPr>
                        <a:t>24</a:t>
                      </a:r>
                    </a:p>
                  </a:txBody>
                  <a:tcPr marL="6350" marR="6350" marT="6350" marB="0" anchor="ctr"/>
                </a:tc>
                <a:tc>
                  <a:txBody>
                    <a:bodyPr/>
                    <a:lstStyle/>
                    <a:p>
                      <a:pPr algn="l" fontAlgn="ctr"/>
                      <a:r>
                        <a:rPr lang="en-US" sz="1800" b="0" i="0" u="none" strike="noStrike" err="1">
                          <a:solidFill>
                            <a:srgbClr val="000000"/>
                          </a:solidFill>
                          <a:effectLst/>
                          <a:latin typeface="Calibri" panose="020F0502020204030204" pitchFamily="34" charset="0"/>
                        </a:rPr>
                        <a:t>TelecoSpeed</a:t>
                      </a:r>
                      <a:r>
                        <a:rPr lang="en-US" sz="1800" b="0" i="0" u="none" strike="noStrike">
                          <a:solidFill>
                            <a:srgbClr val="000000"/>
                          </a:solidFill>
                          <a:effectLst/>
                          <a:latin typeface="Calibri" panose="020F0502020204030204" pitchFamily="34" charset="0"/>
                        </a:rPr>
                        <a:t> Communications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MDY</a:t>
                      </a:r>
                    </a:p>
                  </a:txBody>
                  <a:tcPr marL="6350" marR="6350" marT="6350" marB="0" anchor="ctr"/>
                </a:tc>
                <a:extLst>
                  <a:ext uri="{0D108BD9-81ED-4DB2-BD59-A6C34878D82A}">
                    <a16:rowId xmlns:a16="http://schemas.microsoft.com/office/drawing/2014/main" val="3979355924"/>
                  </a:ext>
                </a:extLst>
              </a:tr>
              <a:tr h="349829">
                <a:tc>
                  <a:txBody>
                    <a:bodyPr/>
                    <a:lstStyle/>
                    <a:p>
                      <a:pPr algn="ctr" fontAlgn="ctr"/>
                      <a:r>
                        <a:rPr lang="en-US" sz="1800" b="0" i="0" u="none" strike="noStrike">
                          <a:solidFill>
                            <a:srgbClr val="000000"/>
                          </a:solidFill>
                          <a:effectLst/>
                          <a:latin typeface="Calibri" panose="020F0502020204030204" pitchFamily="34" charset="0"/>
                        </a:rPr>
                        <a:t>25</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IT Spectrum Myanmar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YGN(NPT)</a:t>
                      </a:r>
                    </a:p>
                  </a:txBody>
                  <a:tcPr marL="6350" marR="6350" marT="6350" marB="0" anchor="ctr"/>
                </a:tc>
                <a:extLst>
                  <a:ext uri="{0D108BD9-81ED-4DB2-BD59-A6C34878D82A}">
                    <a16:rowId xmlns:a16="http://schemas.microsoft.com/office/drawing/2014/main" val="4205825351"/>
                  </a:ext>
                </a:extLst>
              </a:tr>
              <a:tr h="349829">
                <a:tc>
                  <a:txBody>
                    <a:bodyPr/>
                    <a:lstStyle/>
                    <a:p>
                      <a:pPr algn="ctr" fontAlgn="ctr"/>
                      <a:r>
                        <a:rPr lang="en-US" sz="1800" b="0" i="0" u="none" strike="noStrike">
                          <a:solidFill>
                            <a:srgbClr val="000000"/>
                          </a:solidFill>
                          <a:effectLst/>
                          <a:latin typeface="Calibri" panose="020F0502020204030204" pitchFamily="34" charset="0"/>
                        </a:rPr>
                        <a:t>26</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Kaopu Cloud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Affiliate</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YGN,MDY</a:t>
                      </a:r>
                    </a:p>
                  </a:txBody>
                  <a:tcPr marL="6350" marR="6350" marT="6350" marB="0" anchor="ctr"/>
                </a:tc>
                <a:extLst>
                  <a:ext uri="{0D108BD9-81ED-4DB2-BD59-A6C34878D82A}">
                    <a16:rowId xmlns:a16="http://schemas.microsoft.com/office/drawing/2014/main" val="2721021867"/>
                  </a:ext>
                </a:extLst>
              </a:tr>
              <a:tr h="349829">
                <a:tc>
                  <a:txBody>
                    <a:bodyPr/>
                    <a:lstStyle/>
                    <a:p>
                      <a:pPr algn="ctr" fontAlgn="ctr"/>
                      <a:r>
                        <a:rPr lang="en-US" sz="1800" b="0" i="0" u="none" strike="noStrike">
                          <a:solidFill>
                            <a:srgbClr val="000000"/>
                          </a:solidFill>
                          <a:effectLst/>
                          <a:latin typeface="Calibri" panose="020F0502020204030204" pitchFamily="34" charset="0"/>
                        </a:rPr>
                        <a:t>27</a:t>
                      </a:r>
                    </a:p>
                  </a:txBody>
                  <a:tcPr marL="6350" marR="6350" marT="6350" marB="0" anchor="ctr"/>
                </a:tc>
                <a:tc>
                  <a:txBody>
                    <a:bodyPr/>
                    <a:lstStyle/>
                    <a:p>
                      <a:pPr algn="l" fontAlgn="ctr"/>
                      <a:r>
                        <a:rPr lang="en-US" sz="1800" b="0" i="0" u="none" strike="noStrike" err="1">
                          <a:solidFill>
                            <a:srgbClr val="000000"/>
                          </a:solidFill>
                          <a:effectLst/>
                          <a:latin typeface="Calibri" panose="020F0502020204030204" pitchFamily="34" charset="0"/>
                        </a:rPr>
                        <a:t>AyarNet</a:t>
                      </a:r>
                      <a:r>
                        <a:rPr lang="en-US" sz="1800" b="0" i="0" u="none" strike="noStrike">
                          <a:solidFill>
                            <a:srgbClr val="000000"/>
                          </a:solidFill>
                          <a:effectLst/>
                          <a:latin typeface="Calibri" panose="020F0502020204030204" pitchFamily="34" charset="0"/>
                        </a:rPr>
                        <a:t> </a:t>
                      </a:r>
                      <a:r>
                        <a:rPr lang="en-US" sz="1800" b="0" i="0" u="none" strike="noStrike" err="1">
                          <a:solidFill>
                            <a:srgbClr val="000000"/>
                          </a:solidFill>
                          <a:effectLst/>
                          <a:latin typeface="Calibri" panose="020F0502020204030204" pitchFamily="34" charset="0"/>
                        </a:rPr>
                        <a:t>Co.,Ltd</a:t>
                      </a:r>
                      <a:r>
                        <a:rPr lang="en-US" sz="1800" b="0" i="0" u="none" strike="noStrike">
                          <a:solidFill>
                            <a:srgbClr val="000000"/>
                          </a:solidFill>
                          <a:effectLst/>
                          <a:latin typeface="Calibri" panose="020F0502020204030204" pitchFamily="34" charset="0"/>
                        </a:rPr>
                        <a:t>.</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a:t>
                      </a:r>
                    </a:p>
                  </a:txBody>
                  <a:tcPr marL="6350" marR="6350" marT="6350" marB="0" anchor="ctr"/>
                </a:tc>
                <a:extLst>
                  <a:ext uri="{0D108BD9-81ED-4DB2-BD59-A6C34878D82A}">
                    <a16:rowId xmlns:a16="http://schemas.microsoft.com/office/drawing/2014/main" val="3470085014"/>
                  </a:ext>
                </a:extLst>
              </a:tr>
              <a:tr h="349829">
                <a:tc>
                  <a:txBody>
                    <a:bodyPr/>
                    <a:lstStyle/>
                    <a:p>
                      <a:pPr algn="ctr" fontAlgn="ctr"/>
                      <a:r>
                        <a:rPr lang="en-US" sz="1800" b="0" i="0" u="none" strike="noStrike">
                          <a:solidFill>
                            <a:srgbClr val="000000"/>
                          </a:solidFill>
                          <a:effectLst/>
                          <a:latin typeface="Calibri" panose="020F0502020204030204" pitchFamily="34" charset="0"/>
                        </a:rPr>
                        <a:t>28</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Zoom Plus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MDY</a:t>
                      </a:r>
                    </a:p>
                  </a:txBody>
                  <a:tcPr marL="6350" marR="6350" marT="6350" marB="0" anchor="ctr"/>
                </a:tc>
                <a:extLst>
                  <a:ext uri="{0D108BD9-81ED-4DB2-BD59-A6C34878D82A}">
                    <a16:rowId xmlns:a16="http://schemas.microsoft.com/office/drawing/2014/main" val="2324477127"/>
                  </a:ext>
                </a:extLst>
              </a:tr>
              <a:tr h="349829">
                <a:tc>
                  <a:txBody>
                    <a:bodyPr/>
                    <a:lstStyle/>
                    <a:p>
                      <a:pPr algn="ctr" fontAlgn="ctr"/>
                      <a:r>
                        <a:rPr lang="en-US" sz="1800" b="0" i="0" u="none" strike="noStrike">
                          <a:solidFill>
                            <a:srgbClr val="000000"/>
                          </a:solidFill>
                          <a:effectLst/>
                          <a:latin typeface="Calibri" panose="020F0502020204030204" pitchFamily="34" charset="0"/>
                        </a:rPr>
                        <a:t>29</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Treasure Chindwin Land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a:t>
                      </a:r>
                    </a:p>
                  </a:txBody>
                  <a:tcPr marL="6350" marR="6350" marT="6350" marB="0" anchor="ctr"/>
                </a:tc>
                <a:extLst>
                  <a:ext uri="{0D108BD9-81ED-4DB2-BD59-A6C34878D82A}">
                    <a16:rowId xmlns:a16="http://schemas.microsoft.com/office/drawing/2014/main" val="2635016265"/>
                  </a:ext>
                </a:extLst>
              </a:tr>
              <a:tr h="349829">
                <a:tc>
                  <a:txBody>
                    <a:bodyPr/>
                    <a:lstStyle/>
                    <a:p>
                      <a:pPr algn="ctr" fontAlgn="ctr"/>
                      <a:r>
                        <a:rPr lang="en-US" sz="1800" b="0" i="0" u="none" strike="noStrike">
                          <a:solidFill>
                            <a:srgbClr val="000000"/>
                          </a:solidFill>
                          <a:effectLst/>
                          <a:latin typeface="Calibri" panose="020F0502020204030204" pitchFamily="34" charset="0"/>
                        </a:rPr>
                        <a:t>30</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Golden Dragon 2000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YGN</a:t>
                      </a:r>
                    </a:p>
                  </a:txBody>
                  <a:tcPr marL="6350" marR="6350" marT="6350" marB="0" anchor="ctr"/>
                </a:tc>
                <a:extLst>
                  <a:ext uri="{0D108BD9-81ED-4DB2-BD59-A6C34878D82A}">
                    <a16:rowId xmlns:a16="http://schemas.microsoft.com/office/drawing/2014/main" val="4134677927"/>
                  </a:ext>
                </a:extLst>
              </a:tr>
              <a:tr h="349829">
                <a:tc>
                  <a:txBody>
                    <a:bodyPr/>
                    <a:lstStyle/>
                    <a:p>
                      <a:pPr algn="ctr" fontAlgn="ctr"/>
                      <a:r>
                        <a:rPr lang="en-US" sz="1800" b="0" i="0" u="none" strike="noStrike">
                          <a:solidFill>
                            <a:srgbClr val="000000"/>
                          </a:solidFill>
                          <a:effectLst/>
                          <a:latin typeface="Calibri" panose="020F0502020204030204" pitchFamily="34" charset="0"/>
                        </a:rPr>
                        <a:t>31</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Horizon Telecom International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MDY</a:t>
                      </a:r>
                    </a:p>
                  </a:txBody>
                  <a:tcPr marL="6350" marR="6350" marT="6350" marB="0" anchor="ctr"/>
                </a:tc>
                <a:extLst>
                  <a:ext uri="{0D108BD9-81ED-4DB2-BD59-A6C34878D82A}">
                    <a16:rowId xmlns:a16="http://schemas.microsoft.com/office/drawing/2014/main" val="2155756931"/>
                  </a:ext>
                </a:extLst>
              </a:tr>
              <a:tr h="349829">
                <a:tc>
                  <a:txBody>
                    <a:bodyPr/>
                    <a:lstStyle/>
                    <a:p>
                      <a:pPr algn="ctr" fontAlgn="ctr"/>
                      <a:r>
                        <a:rPr lang="en-US" sz="1800" b="0" i="0" u="none" strike="noStrike">
                          <a:solidFill>
                            <a:srgbClr val="000000"/>
                          </a:solidFill>
                          <a:effectLst/>
                          <a:latin typeface="Calibri" panose="020F0502020204030204" pitchFamily="34" charset="0"/>
                        </a:rPr>
                        <a:t>32</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StreamNet Co., 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MDY</a:t>
                      </a:r>
                    </a:p>
                  </a:txBody>
                  <a:tcPr marL="6350" marR="6350" marT="6350" marB="0" anchor="ctr"/>
                </a:tc>
                <a:extLst>
                  <a:ext uri="{0D108BD9-81ED-4DB2-BD59-A6C34878D82A}">
                    <a16:rowId xmlns:a16="http://schemas.microsoft.com/office/drawing/2014/main" val="4281003008"/>
                  </a:ext>
                </a:extLst>
              </a:tr>
              <a:tr h="349829">
                <a:tc>
                  <a:txBody>
                    <a:bodyPr/>
                    <a:lstStyle/>
                    <a:p>
                      <a:pPr algn="ctr" fontAlgn="ctr"/>
                      <a:r>
                        <a:rPr lang="en-US" sz="1800" b="0" i="0" u="none" strike="noStrike">
                          <a:solidFill>
                            <a:srgbClr val="000000"/>
                          </a:solidFill>
                          <a:effectLst/>
                          <a:latin typeface="Calibri" panose="020F0502020204030204" pitchFamily="34" charset="0"/>
                        </a:rPr>
                        <a:t>33</a:t>
                      </a:r>
                    </a:p>
                  </a:txBody>
                  <a:tcPr marL="6350" marR="6350" marT="6350" marB="0" anchor="ctr"/>
                </a:tc>
                <a:tc>
                  <a:txBody>
                    <a:bodyPr/>
                    <a:lstStyle/>
                    <a:p>
                      <a:pPr algn="l" fontAlgn="ctr"/>
                      <a:r>
                        <a:rPr lang="en-US" sz="1800" b="0" i="0" u="none" strike="noStrike">
                          <a:solidFill>
                            <a:srgbClr val="000000"/>
                          </a:solidFill>
                          <a:effectLst/>
                          <a:latin typeface="Calibri" panose="020F0502020204030204" pitchFamily="34" charset="0"/>
                        </a:rPr>
                        <a:t>Yar Chang Co.,Ltd</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Principal</a:t>
                      </a:r>
                    </a:p>
                  </a:txBody>
                  <a:tcPr marL="6350" marR="6350" marT="6350" marB="0" anchor="ctr"/>
                </a:tc>
                <a:tc>
                  <a:txBody>
                    <a:bodyPr/>
                    <a:lstStyle/>
                    <a:p>
                      <a:pPr algn="ctr" fontAlgn="ctr"/>
                      <a:r>
                        <a:rPr lang="en-US" sz="1800" b="0" i="0" u="none" strike="noStrike">
                          <a:solidFill>
                            <a:srgbClr val="000000"/>
                          </a:solidFill>
                          <a:effectLst/>
                          <a:latin typeface="Calibri" panose="020F0502020204030204" pitchFamily="34" charset="0"/>
                        </a:rPr>
                        <a:t>MDY(TCL)</a:t>
                      </a:r>
                    </a:p>
                  </a:txBody>
                  <a:tcPr marL="6350" marR="6350" marT="6350" marB="0" anchor="ctr"/>
                </a:tc>
                <a:extLst>
                  <a:ext uri="{0D108BD9-81ED-4DB2-BD59-A6C34878D82A}">
                    <a16:rowId xmlns:a16="http://schemas.microsoft.com/office/drawing/2014/main" val="4188745922"/>
                  </a:ext>
                </a:extLst>
              </a:tr>
            </a:tbl>
          </a:graphicData>
        </a:graphic>
      </p:graphicFrame>
      <p:sp>
        <p:nvSpPr>
          <p:cNvPr id="7" name="Title 1">
            <a:extLst>
              <a:ext uri="{FF2B5EF4-FFF2-40B4-BE49-F238E27FC236}">
                <a16:creationId xmlns:a16="http://schemas.microsoft.com/office/drawing/2014/main" id="{7CB8473B-A1EE-C829-B5DD-A93589FB6FF6}"/>
              </a:ext>
            </a:extLst>
          </p:cNvPr>
          <p:cNvSpPr txBox="1">
            <a:spLocks/>
          </p:cNvSpPr>
          <p:nvPr/>
        </p:nvSpPr>
        <p:spPr>
          <a:xfrm>
            <a:off x="411126" y="2666835"/>
            <a:ext cx="3001925" cy="1139622"/>
          </a:xfrm>
          <a:prstGeom prst="rect">
            <a:avLst/>
          </a:prstGeom>
          <a:solidFill>
            <a:schemeClr val="accent1"/>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Member Lists</a:t>
            </a:r>
          </a:p>
        </p:txBody>
      </p:sp>
    </p:spTree>
    <p:extLst>
      <p:ext uri="{BB962C8B-B14F-4D97-AF65-F5344CB8AC3E}">
        <p14:creationId xmlns:p14="http://schemas.microsoft.com/office/powerpoint/2010/main" val="109606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345D2C-C500-41F5-8FE0-0FD28C887B84}"/>
              </a:ext>
            </a:extLst>
          </p:cNvPr>
          <p:cNvSpPr txBox="1">
            <a:spLocks/>
          </p:cNvSpPr>
          <p:nvPr/>
        </p:nvSpPr>
        <p:spPr>
          <a:xfrm>
            <a:off x="838200" y="365126"/>
            <a:ext cx="10515600" cy="544462"/>
          </a:xfrm>
          <a:prstGeom prst="rect">
            <a:avLst/>
          </a:prstGeom>
          <a:solidFill>
            <a:schemeClr val="accent1"/>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2. Executive Council</a:t>
            </a:r>
          </a:p>
        </p:txBody>
      </p:sp>
      <p:sp>
        <p:nvSpPr>
          <p:cNvPr id="3" name="Date Placeholder 2">
            <a:extLst>
              <a:ext uri="{FF2B5EF4-FFF2-40B4-BE49-F238E27FC236}">
                <a16:creationId xmlns:a16="http://schemas.microsoft.com/office/drawing/2014/main" id="{71209F2C-A48F-955D-A5F9-25BA0BF9415D}"/>
              </a:ext>
            </a:extLst>
          </p:cNvPr>
          <p:cNvSpPr>
            <a:spLocks noGrp="1"/>
          </p:cNvSpPr>
          <p:nvPr>
            <p:ph type="dt" sz="half" idx="10"/>
          </p:nvPr>
        </p:nvSpPr>
        <p:spPr/>
        <p:txBody>
          <a:bodyPr/>
          <a:lstStyle/>
          <a:p>
            <a:r>
              <a:rPr lang="en-US"/>
              <a:t>14-Mar-2024</a:t>
            </a:r>
          </a:p>
        </p:txBody>
      </p:sp>
      <p:sp>
        <p:nvSpPr>
          <p:cNvPr id="4" name="Footer Placeholder 3">
            <a:extLst>
              <a:ext uri="{FF2B5EF4-FFF2-40B4-BE49-F238E27FC236}">
                <a16:creationId xmlns:a16="http://schemas.microsoft.com/office/drawing/2014/main" id="{BC8EC44D-DEEC-03B4-D4EE-FEEDB376C72A}"/>
              </a:ext>
            </a:extLst>
          </p:cNvPr>
          <p:cNvSpPr>
            <a:spLocks noGrp="1"/>
          </p:cNvSpPr>
          <p:nvPr>
            <p:ph type="ftr" sz="quarter" idx="11"/>
          </p:nvPr>
        </p:nvSpPr>
        <p:spPr/>
        <p:txBody>
          <a:bodyPr/>
          <a:lstStyle/>
          <a:p>
            <a:r>
              <a:rPr lang="en-US"/>
              <a:t>MMIX History &amp; Status</a:t>
            </a:r>
          </a:p>
        </p:txBody>
      </p:sp>
      <p:sp>
        <p:nvSpPr>
          <p:cNvPr id="5" name="Slide Number Placeholder 4">
            <a:extLst>
              <a:ext uri="{FF2B5EF4-FFF2-40B4-BE49-F238E27FC236}">
                <a16:creationId xmlns:a16="http://schemas.microsoft.com/office/drawing/2014/main" id="{F5EAD2BE-C1AA-F40E-4D06-A796C72F270F}"/>
              </a:ext>
            </a:extLst>
          </p:cNvPr>
          <p:cNvSpPr>
            <a:spLocks noGrp="1"/>
          </p:cNvSpPr>
          <p:nvPr>
            <p:ph type="sldNum" sz="quarter" idx="12"/>
          </p:nvPr>
        </p:nvSpPr>
        <p:spPr/>
        <p:txBody>
          <a:bodyPr/>
          <a:lstStyle/>
          <a:p>
            <a:fld id="{C6D34F27-8043-4D8C-AE57-0084CD5705E4}" type="slidenum">
              <a:rPr lang="en-US" smtClean="0"/>
              <a:t>8</a:t>
            </a:fld>
            <a:endParaRPr lang="en-US"/>
          </a:p>
        </p:txBody>
      </p:sp>
      <p:graphicFrame>
        <p:nvGraphicFramePr>
          <p:cNvPr id="7" name="Table 6">
            <a:extLst>
              <a:ext uri="{FF2B5EF4-FFF2-40B4-BE49-F238E27FC236}">
                <a16:creationId xmlns:a16="http://schemas.microsoft.com/office/drawing/2014/main" id="{02374C65-4437-3136-8B50-E52CEC67B555}"/>
              </a:ext>
            </a:extLst>
          </p:cNvPr>
          <p:cNvGraphicFramePr>
            <a:graphicFrameLocks noGrp="1"/>
          </p:cNvGraphicFramePr>
          <p:nvPr>
            <p:extLst>
              <p:ext uri="{D42A27DB-BD31-4B8C-83A1-F6EECF244321}">
                <p14:modId xmlns:p14="http://schemas.microsoft.com/office/powerpoint/2010/main" val="3772544808"/>
              </p:ext>
            </p:extLst>
          </p:nvPr>
        </p:nvGraphicFramePr>
        <p:xfrm>
          <a:off x="838200" y="1002535"/>
          <a:ext cx="10515600" cy="5444050"/>
        </p:xfrm>
        <a:graphic>
          <a:graphicData uri="http://schemas.openxmlformats.org/drawingml/2006/table">
            <a:tbl>
              <a:tblPr firstRow="1" bandRow="1">
                <a:tableStyleId>{5C22544A-7EE6-4342-B048-85BDC9FD1C3A}</a:tableStyleId>
              </a:tblPr>
              <a:tblGrid>
                <a:gridCol w="494852">
                  <a:extLst>
                    <a:ext uri="{9D8B030D-6E8A-4147-A177-3AD203B41FA5}">
                      <a16:colId xmlns:a16="http://schemas.microsoft.com/office/drawing/2014/main" val="1803735225"/>
                    </a:ext>
                  </a:extLst>
                </a:gridCol>
                <a:gridCol w="2400032">
                  <a:extLst>
                    <a:ext uri="{9D8B030D-6E8A-4147-A177-3AD203B41FA5}">
                      <a16:colId xmlns:a16="http://schemas.microsoft.com/office/drawing/2014/main" val="149572227"/>
                    </a:ext>
                  </a:extLst>
                </a:gridCol>
                <a:gridCol w="4166907">
                  <a:extLst>
                    <a:ext uri="{9D8B030D-6E8A-4147-A177-3AD203B41FA5}">
                      <a16:colId xmlns:a16="http://schemas.microsoft.com/office/drawing/2014/main" val="3909952654"/>
                    </a:ext>
                  </a:extLst>
                </a:gridCol>
                <a:gridCol w="1647601">
                  <a:extLst>
                    <a:ext uri="{9D8B030D-6E8A-4147-A177-3AD203B41FA5}">
                      <a16:colId xmlns:a16="http://schemas.microsoft.com/office/drawing/2014/main" val="3473733477"/>
                    </a:ext>
                  </a:extLst>
                </a:gridCol>
                <a:gridCol w="1806208">
                  <a:extLst>
                    <a:ext uri="{9D8B030D-6E8A-4147-A177-3AD203B41FA5}">
                      <a16:colId xmlns:a16="http://schemas.microsoft.com/office/drawing/2014/main" val="474805997"/>
                    </a:ext>
                  </a:extLst>
                </a:gridCol>
              </a:tblGrid>
              <a:tr h="562702">
                <a:tc>
                  <a:txBody>
                    <a:bodyPr/>
                    <a:lstStyle/>
                    <a:p>
                      <a:pPr algn="ctr" fontAlgn="ctr"/>
                      <a:r>
                        <a:rPr lang="en-US" sz="2200" u="none" strike="noStrike">
                          <a:effectLst/>
                        </a:rPr>
                        <a:t>Sr.</a:t>
                      </a:r>
                      <a:endParaRPr lang="en-US" sz="2200" b="1" i="0" u="none" strike="noStrike">
                        <a:solidFill>
                          <a:srgbClr val="000000"/>
                        </a:solidFill>
                        <a:effectLst/>
                        <a:latin typeface="Aptos Narrow" panose="020B0004020202020204" pitchFamily="34" charset="0"/>
                      </a:endParaRPr>
                    </a:p>
                  </a:txBody>
                  <a:tcPr marL="6350" marR="6350" marT="6350" marB="0" anchor="ctr"/>
                </a:tc>
                <a:tc>
                  <a:txBody>
                    <a:bodyPr/>
                    <a:lstStyle/>
                    <a:p>
                      <a:pPr algn="ctr" fontAlgn="ctr"/>
                      <a:r>
                        <a:rPr lang="en-US" sz="2200" u="none" strike="noStrike">
                          <a:effectLst/>
                        </a:rPr>
                        <a:t>Name</a:t>
                      </a:r>
                      <a:endParaRPr lang="en-US" sz="2200" b="1" i="0" u="none" strike="noStrike">
                        <a:solidFill>
                          <a:srgbClr val="000000"/>
                        </a:solidFill>
                        <a:effectLst/>
                        <a:latin typeface="Aptos Narrow" panose="020B0004020202020204" pitchFamily="34" charset="0"/>
                      </a:endParaRPr>
                    </a:p>
                  </a:txBody>
                  <a:tcPr marL="6350" marR="6350" marT="6350" marB="0" anchor="ctr"/>
                </a:tc>
                <a:tc>
                  <a:txBody>
                    <a:bodyPr/>
                    <a:lstStyle/>
                    <a:p>
                      <a:pPr algn="ctr" fontAlgn="ctr"/>
                      <a:r>
                        <a:rPr lang="en-US" sz="2200" u="none" strike="noStrike">
                          <a:effectLst/>
                        </a:rPr>
                        <a:t>Orgnization</a:t>
                      </a:r>
                      <a:endParaRPr lang="en-US" sz="2200" b="1" i="0" u="none" strike="noStrike">
                        <a:solidFill>
                          <a:srgbClr val="000000"/>
                        </a:solidFill>
                        <a:effectLst/>
                        <a:latin typeface="Aptos Narrow" panose="020B0004020202020204" pitchFamily="34" charset="0"/>
                      </a:endParaRPr>
                    </a:p>
                  </a:txBody>
                  <a:tcPr marL="6350" marR="6350" marT="6350" marB="0" anchor="ctr"/>
                </a:tc>
                <a:tc>
                  <a:txBody>
                    <a:bodyPr/>
                    <a:lstStyle/>
                    <a:p>
                      <a:pPr algn="ctr" fontAlgn="ctr"/>
                      <a:r>
                        <a:rPr lang="en-US" sz="2200" u="none" strike="noStrike">
                          <a:effectLst/>
                        </a:rPr>
                        <a:t>Address</a:t>
                      </a:r>
                      <a:endParaRPr lang="en-US" sz="2200" b="1" i="0" u="none" strike="noStrike">
                        <a:solidFill>
                          <a:srgbClr val="000000"/>
                        </a:solidFill>
                        <a:effectLst/>
                        <a:latin typeface="Aptos Narrow" panose="020B0004020202020204" pitchFamily="34" charset="0"/>
                      </a:endParaRPr>
                    </a:p>
                  </a:txBody>
                  <a:tcPr marL="6350" marR="6350" marT="6350" marB="0" anchor="ctr"/>
                </a:tc>
                <a:tc>
                  <a:txBody>
                    <a:bodyPr/>
                    <a:lstStyle/>
                    <a:p>
                      <a:pPr algn="ctr" fontAlgn="ctr"/>
                      <a:r>
                        <a:rPr lang="en-US" sz="2200" u="none" strike="noStrike">
                          <a:effectLst/>
                        </a:rPr>
                        <a:t>Title</a:t>
                      </a:r>
                      <a:endParaRPr lang="en-US" sz="2200" b="1" i="0" u="none" strike="noStrike">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3162576967"/>
                  </a:ext>
                </a:extLst>
              </a:tr>
              <a:tr h="562702">
                <a:tc>
                  <a:txBody>
                    <a:bodyPr/>
                    <a:lstStyle/>
                    <a:p>
                      <a:pPr algn="r" fontAlgn="b"/>
                      <a:r>
                        <a:rPr lang="en-US" sz="2200" u="none" strike="noStrike">
                          <a:effectLst/>
                        </a:rPr>
                        <a:t>1</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Chan Mya Oo</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Horizon Telecom International </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Bago</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Chairperson</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044189513"/>
                  </a:ext>
                </a:extLst>
              </a:tr>
              <a:tr h="562702">
                <a:tc>
                  <a:txBody>
                    <a:bodyPr/>
                    <a:lstStyle/>
                    <a:p>
                      <a:pPr algn="r" fontAlgn="b"/>
                      <a:r>
                        <a:rPr lang="en-US" sz="2200" u="none" strike="noStrike">
                          <a:effectLst/>
                        </a:rPr>
                        <a:t>2</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b="0" i="0" u="none" strike="noStrike" dirty="0">
                          <a:solidFill>
                            <a:srgbClr val="000000"/>
                          </a:solidFill>
                          <a:effectLst/>
                          <a:latin typeface="Aptos Narrow" panose="020B0004020202020204" pitchFamily="34" charset="0"/>
                        </a:rPr>
                        <a:t>Arkar </a:t>
                      </a:r>
                      <a:r>
                        <a:rPr lang="en-US" sz="2200" b="0" i="0" u="none" strike="noStrike" dirty="0" err="1">
                          <a:solidFill>
                            <a:srgbClr val="000000"/>
                          </a:solidFill>
                          <a:effectLst/>
                          <a:latin typeface="Aptos Narrow" panose="020B0004020202020204" pitchFamily="34" charset="0"/>
                        </a:rPr>
                        <a:t>Zwe</a:t>
                      </a:r>
                      <a:endParaRPr lang="en-US" sz="2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dirty="0" err="1">
                          <a:effectLst/>
                        </a:rPr>
                        <a:t>Ocenwave</a:t>
                      </a:r>
                      <a:endParaRPr lang="en-US" sz="2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Sagaing</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EC Member</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05053128"/>
                  </a:ext>
                </a:extLst>
              </a:tr>
              <a:tr h="562702">
                <a:tc>
                  <a:txBody>
                    <a:bodyPr/>
                    <a:lstStyle/>
                    <a:p>
                      <a:pPr algn="r" fontAlgn="b"/>
                      <a:r>
                        <a:rPr lang="en-US" sz="2200" u="none" strike="noStrike">
                          <a:effectLst/>
                        </a:rPr>
                        <a:t>3</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Min Maung Soe</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Myanmar Internet Exchange</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Yangon</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Treasurer</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54930875"/>
                  </a:ext>
                </a:extLst>
              </a:tr>
              <a:tr h="752568">
                <a:tc>
                  <a:txBody>
                    <a:bodyPr/>
                    <a:lstStyle/>
                    <a:p>
                      <a:pPr algn="r" fontAlgn="b"/>
                      <a:r>
                        <a:rPr lang="en-US" sz="2200" u="none" strike="noStrike">
                          <a:effectLst/>
                        </a:rPr>
                        <a:t>4</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Naing Win</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err="1">
                          <a:effectLst/>
                        </a:rPr>
                        <a:t>Southeastasianet</a:t>
                      </a:r>
                      <a:r>
                        <a:rPr lang="en-US" sz="2200" u="none" strike="noStrike">
                          <a:effectLst/>
                        </a:rPr>
                        <a:t> Technologies Myanmar</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Mandalay</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EC Member</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980736499"/>
                  </a:ext>
                </a:extLst>
              </a:tr>
              <a:tr h="562702">
                <a:tc>
                  <a:txBody>
                    <a:bodyPr/>
                    <a:lstStyle/>
                    <a:p>
                      <a:pPr algn="r" fontAlgn="b"/>
                      <a:r>
                        <a:rPr lang="en-US" sz="2200" u="none" strike="noStrike">
                          <a:effectLst/>
                        </a:rPr>
                        <a:t>5</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Sai Nyan Lynn Swe</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Myanmar Internet Exchange</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Shan</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Secretary</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200158539"/>
                  </a:ext>
                </a:extLst>
              </a:tr>
              <a:tr h="562702">
                <a:tc>
                  <a:txBody>
                    <a:bodyPr/>
                    <a:lstStyle/>
                    <a:p>
                      <a:pPr algn="r" fontAlgn="b"/>
                      <a:r>
                        <a:rPr lang="en-US" sz="2200" u="none" strike="noStrike">
                          <a:effectLst/>
                        </a:rPr>
                        <a:t>6</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dirty="0">
                          <a:effectLst/>
                        </a:rPr>
                        <a:t>Hla Myo</a:t>
                      </a:r>
                      <a:endParaRPr lang="en-US" sz="2200" b="0" i="0" u="none" strike="noStrike" dirty="0">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AGB Communication</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Mon</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EC Member</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35414529"/>
                  </a:ext>
                </a:extLst>
              </a:tr>
              <a:tr h="752568">
                <a:tc>
                  <a:txBody>
                    <a:bodyPr/>
                    <a:lstStyle/>
                    <a:p>
                      <a:pPr algn="r" fontAlgn="b"/>
                      <a:r>
                        <a:rPr lang="en-US" sz="2200" u="none" strike="noStrike">
                          <a:effectLst/>
                        </a:rPr>
                        <a:t>7</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Su Yee </a:t>
                      </a:r>
                      <a:r>
                        <a:rPr lang="en-US" sz="2200" u="none" strike="noStrike" err="1">
                          <a:effectLst/>
                        </a:rPr>
                        <a:t>Nandar</a:t>
                      </a:r>
                      <a:r>
                        <a:rPr lang="en-US" sz="2200" u="none" strike="noStrike">
                          <a:effectLst/>
                        </a:rPr>
                        <a:t> Aung</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Marga Global Telecom Ltd</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err="1">
                          <a:effectLst/>
                        </a:rPr>
                        <a:t>Taninthayi</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EC Member</a:t>
                      </a:r>
                      <a:endParaRPr lang="en-US" sz="2200" b="0"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732549195"/>
                  </a:ext>
                </a:extLst>
              </a:tr>
              <a:tr h="562702">
                <a:tc>
                  <a:txBody>
                    <a:bodyPr/>
                    <a:lstStyle/>
                    <a:p>
                      <a:pPr algn="r" fontAlgn="b"/>
                      <a:r>
                        <a:rPr lang="en-US" sz="2200" u="none" strike="noStrike">
                          <a:effectLst/>
                        </a:rPr>
                        <a:t>8</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Thein Myint Khine</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Myanmar Internet Exchange</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a:effectLst/>
                        </a:rPr>
                        <a:t>Yangon</a:t>
                      </a:r>
                      <a:endParaRPr lang="en-US" sz="2200" b="0" i="0" u="none" strike="noStrike">
                        <a:solidFill>
                          <a:srgbClr val="000000"/>
                        </a:solidFill>
                        <a:effectLst/>
                        <a:latin typeface="Aptos Narrow" panose="020B0004020202020204" pitchFamily="34" charset="0"/>
                      </a:endParaRPr>
                    </a:p>
                  </a:txBody>
                  <a:tcPr marL="6350" marR="6350" marT="6350" marB="0" anchor="b"/>
                </a:tc>
                <a:tc>
                  <a:txBody>
                    <a:bodyPr/>
                    <a:lstStyle/>
                    <a:p>
                      <a:pPr algn="l" fontAlgn="b"/>
                      <a:r>
                        <a:rPr lang="en-US" sz="2200" u="none" strike="noStrike" dirty="0">
                          <a:effectLst/>
                        </a:rPr>
                        <a:t>CEO</a:t>
                      </a:r>
                      <a:endParaRPr lang="en-US" sz="2200" b="0" i="0" u="none" strike="noStrike" dirty="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158514062"/>
                  </a:ext>
                </a:extLst>
              </a:tr>
            </a:tbl>
          </a:graphicData>
        </a:graphic>
      </p:graphicFrame>
    </p:spTree>
    <p:extLst>
      <p:ext uri="{BB962C8B-B14F-4D97-AF65-F5344CB8AC3E}">
        <p14:creationId xmlns:p14="http://schemas.microsoft.com/office/powerpoint/2010/main" val="1991652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C4A17B9-64E9-A38B-41F4-C23D68B1705A}"/>
              </a:ext>
            </a:extLst>
          </p:cNvPr>
          <p:cNvSpPr/>
          <p:nvPr/>
        </p:nvSpPr>
        <p:spPr>
          <a:xfrm>
            <a:off x="3738563" y="1976448"/>
            <a:ext cx="2109788" cy="51911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Technology Analysis</a:t>
            </a:r>
          </a:p>
          <a:p>
            <a:pPr algn="ctr"/>
            <a:r>
              <a:rPr lang="en-US">
                <a:solidFill>
                  <a:schemeClr val="tx1"/>
                </a:solidFill>
              </a:rPr>
              <a:t>Feature Testing</a:t>
            </a:r>
          </a:p>
        </p:txBody>
      </p:sp>
      <p:sp>
        <p:nvSpPr>
          <p:cNvPr id="7" name="Rectangle: Rounded Corners 6">
            <a:extLst>
              <a:ext uri="{FF2B5EF4-FFF2-40B4-BE49-F238E27FC236}">
                <a16:creationId xmlns:a16="http://schemas.microsoft.com/office/drawing/2014/main" id="{01A12B1B-5E15-63C2-7D9C-7F08C4ADBC88}"/>
              </a:ext>
            </a:extLst>
          </p:cNvPr>
          <p:cNvSpPr/>
          <p:nvPr/>
        </p:nvSpPr>
        <p:spPr>
          <a:xfrm>
            <a:off x="3738563" y="2642720"/>
            <a:ext cx="2109788" cy="51911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Network Design</a:t>
            </a:r>
          </a:p>
          <a:p>
            <a:pPr algn="ctr"/>
            <a:r>
              <a:rPr lang="en-US">
                <a:solidFill>
                  <a:schemeClr val="tx1"/>
                </a:solidFill>
              </a:rPr>
              <a:t>Define Resources </a:t>
            </a:r>
          </a:p>
        </p:txBody>
      </p:sp>
      <p:sp>
        <p:nvSpPr>
          <p:cNvPr id="11" name="Rectangle: Rounded Corners 10">
            <a:extLst>
              <a:ext uri="{FF2B5EF4-FFF2-40B4-BE49-F238E27FC236}">
                <a16:creationId xmlns:a16="http://schemas.microsoft.com/office/drawing/2014/main" id="{DBAA2C64-3158-87C0-F14C-BAE2730E6B0E}"/>
              </a:ext>
            </a:extLst>
          </p:cNvPr>
          <p:cNvSpPr/>
          <p:nvPr/>
        </p:nvSpPr>
        <p:spPr>
          <a:xfrm>
            <a:off x="3738563" y="4641536"/>
            <a:ext cx="2109788" cy="51911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Implementation, Test Run, Training</a:t>
            </a:r>
          </a:p>
        </p:txBody>
      </p:sp>
      <p:sp>
        <p:nvSpPr>
          <p:cNvPr id="13" name="Rectangle: Rounded Corners 12">
            <a:extLst>
              <a:ext uri="{FF2B5EF4-FFF2-40B4-BE49-F238E27FC236}">
                <a16:creationId xmlns:a16="http://schemas.microsoft.com/office/drawing/2014/main" id="{60974181-D365-F87E-8115-3A3252F464B6}"/>
              </a:ext>
            </a:extLst>
          </p:cNvPr>
          <p:cNvSpPr/>
          <p:nvPr/>
        </p:nvSpPr>
        <p:spPr>
          <a:xfrm>
            <a:off x="6110276" y="1990735"/>
            <a:ext cx="2109788" cy="519112"/>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Define Operations Flow</a:t>
            </a:r>
          </a:p>
        </p:txBody>
      </p:sp>
      <p:sp>
        <p:nvSpPr>
          <p:cNvPr id="15" name="Rectangle: Rounded Corners 14">
            <a:extLst>
              <a:ext uri="{FF2B5EF4-FFF2-40B4-BE49-F238E27FC236}">
                <a16:creationId xmlns:a16="http://schemas.microsoft.com/office/drawing/2014/main" id="{F08313DF-8F73-529E-A730-20B4DFBD1AF3}"/>
              </a:ext>
            </a:extLst>
          </p:cNvPr>
          <p:cNvSpPr/>
          <p:nvPr/>
        </p:nvSpPr>
        <p:spPr>
          <a:xfrm>
            <a:off x="3738563" y="1193006"/>
            <a:ext cx="2109788" cy="5191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Engineering</a:t>
            </a:r>
          </a:p>
        </p:txBody>
      </p:sp>
      <p:sp>
        <p:nvSpPr>
          <p:cNvPr id="17" name="Rectangle: Rounded Corners 16">
            <a:extLst>
              <a:ext uri="{FF2B5EF4-FFF2-40B4-BE49-F238E27FC236}">
                <a16:creationId xmlns:a16="http://schemas.microsoft.com/office/drawing/2014/main" id="{096AE6E5-EF0B-93CA-AC0D-56344E70E669}"/>
              </a:ext>
            </a:extLst>
          </p:cNvPr>
          <p:cNvSpPr/>
          <p:nvPr/>
        </p:nvSpPr>
        <p:spPr>
          <a:xfrm>
            <a:off x="6110276" y="3309705"/>
            <a:ext cx="2109788" cy="519112"/>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Operate the Service</a:t>
            </a:r>
          </a:p>
        </p:txBody>
      </p:sp>
      <p:sp>
        <p:nvSpPr>
          <p:cNvPr id="19" name="Rectangle: Rounded Corners 18">
            <a:extLst>
              <a:ext uri="{FF2B5EF4-FFF2-40B4-BE49-F238E27FC236}">
                <a16:creationId xmlns:a16="http://schemas.microsoft.com/office/drawing/2014/main" id="{241A4FCF-F4C0-42E6-59DD-13AFFF3E1038}"/>
              </a:ext>
            </a:extLst>
          </p:cNvPr>
          <p:cNvSpPr/>
          <p:nvPr/>
        </p:nvSpPr>
        <p:spPr>
          <a:xfrm>
            <a:off x="6110276" y="1193006"/>
            <a:ext cx="2109788" cy="519112"/>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Operations</a:t>
            </a:r>
          </a:p>
        </p:txBody>
      </p:sp>
      <p:sp>
        <p:nvSpPr>
          <p:cNvPr id="25" name="Rectangle: Rounded Corners 24">
            <a:extLst>
              <a:ext uri="{FF2B5EF4-FFF2-40B4-BE49-F238E27FC236}">
                <a16:creationId xmlns:a16="http://schemas.microsoft.com/office/drawing/2014/main" id="{A8E883FD-43F0-6A7B-D793-E522ECBA6AA1}"/>
              </a:ext>
            </a:extLst>
          </p:cNvPr>
          <p:cNvSpPr/>
          <p:nvPr/>
        </p:nvSpPr>
        <p:spPr>
          <a:xfrm>
            <a:off x="3738563" y="3308992"/>
            <a:ext cx="2109788" cy="51911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Business Plan</a:t>
            </a:r>
          </a:p>
        </p:txBody>
      </p:sp>
      <p:sp>
        <p:nvSpPr>
          <p:cNvPr id="26" name="Rectangle: Rounded Corners 25">
            <a:extLst>
              <a:ext uri="{FF2B5EF4-FFF2-40B4-BE49-F238E27FC236}">
                <a16:creationId xmlns:a16="http://schemas.microsoft.com/office/drawing/2014/main" id="{76A3888D-C30D-AE5D-0612-C349B1771738}"/>
              </a:ext>
            </a:extLst>
          </p:cNvPr>
          <p:cNvSpPr/>
          <p:nvPr/>
        </p:nvSpPr>
        <p:spPr>
          <a:xfrm>
            <a:off x="3738563" y="3975264"/>
            <a:ext cx="2109788" cy="519112"/>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Procurement</a:t>
            </a:r>
            <a:endParaRPr lang="en-US">
              <a:solidFill>
                <a:schemeClr val="tx1"/>
              </a:solidFill>
            </a:endParaRPr>
          </a:p>
        </p:txBody>
      </p:sp>
      <p:sp>
        <p:nvSpPr>
          <p:cNvPr id="27" name="Rectangle: Rounded Corners 26">
            <a:extLst>
              <a:ext uri="{FF2B5EF4-FFF2-40B4-BE49-F238E27FC236}">
                <a16:creationId xmlns:a16="http://schemas.microsoft.com/office/drawing/2014/main" id="{FBB25D85-7C7F-5EE4-E84E-930FBD910758}"/>
              </a:ext>
            </a:extLst>
          </p:cNvPr>
          <p:cNvSpPr/>
          <p:nvPr/>
        </p:nvSpPr>
        <p:spPr>
          <a:xfrm>
            <a:off x="1390651" y="1193006"/>
            <a:ext cx="2109788" cy="519112"/>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Marketing</a:t>
            </a:r>
          </a:p>
        </p:txBody>
      </p:sp>
      <p:sp>
        <p:nvSpPr>
          <p:cNvPr id="28" name="Rectangle: Rounded Corners 27">
            <a:extLst>
              <a:ext uri="{FF2B5EF4-FFF2-40B4-BE49-F238E27FC236}">
                <a16:creationId xmlns:a16="http://schemas.microsoft.com/office/drawing/2014/main" id="{14897D38-747D-95D1-338A-7514068E02FE}"/>
              </a:ext>
            </a:extLst>
          </p:cNvPr>
          <p:cNvSpPr/>
          <p:nvPr/>
        </p:nvSpPr>
        <p:spPr>
          <a:xfrm>
            <a:off x="1390651" y="1976448"/>
            <a:ext cx="2109788" cy="519112"/>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Market Analysis</a:t>
            </a:r>
          </a:p>
        </p:txBody>
      </p:sp>
      <p:sp>
        <p:nvSpPr>
          <p:cNvPr id="29" name="Rectangle: Rounded Corners 28">
            <a:extLst>
              <a:ext uri="{FF2B5EF4-FFF2-40B4-BE49-F238E27FC236}">
                <a16:creationId xmlns:a16="http://schemas.microsoft.com/office/drawing/2014/main" id="{60889BC4-1F47-8F6A-0175-8421A7A6EFF4}"/>
              </a:ext>
            </a:extLst>
          </p:cNvPr>
          <p:cNvSpPr/>
          <p:nvPr/>
        </p:nvSpPr>
        <p:spPr>
          <a:xfrm>
            <a:off x="1390651" y="3925499"/>
            <a:ext cx="2109788" cy="519112"/>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Sales</a:t>
            </a:r>
          </a:p>
        </p:txBody>
      </p:sp>
      <p:sp>
        <p:nvSpPr>
          <p:cNvPr id="30" name="Rectangle: Rounded Corners 29">
            <a:extLst>
              <a:ext uri="{FF2B5EF4-FFF2-40B4-BE49-F238E27FC236}">
                <a16:creationId xmlns:a16="http://schemas.microsoft.com/office/drawing/2014/main" id="{1B277D13-B5A8-C676-8050-82B7B507637A}"/>
              </a:ext>
            </a:extLst>
          </p:cNvPr>
          <p:cNvSpPr/>
          <p:nvPr/>
        </p:nvSpPr>
        <p:spPr>
          <a:xfrm>
            <a:off x="1390651" y="3275816"/>
            <a:ext cx="2109788" cy="519112"/>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Marketing</a:t>
            </a:r>
          </a:p>
        </p:txBody>
      </p:sp>
      <p:sp>
        <p:nvSpPr>
          <p:cNvPr id="31" name="Rectangle: Rounded Corners 30">
            <a:extLst>
              <a:ext uri="{FF2B5EF4-FFF2-40B4-BE49-F238E27FC236}">
                <a16:creationId xmlns:a16="http://schemas.microsoft.com/office/drawing/2014/main" id="{87AD90C0-A0BD-CC1A-DC74-2EE918E51EA1}"/>
              </a:ext>
            </a:extLst>
          </p:cNvPr>
          <p:cNvSpPr/>
          <p:nvPr/>
        </p:nvSpPr>
        <p:spPr>
          <a:xfrm>
            <a:off x="1390651" y="2626132"/>
            <a:ext cx="2109788" cy="519112"/>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Tariffs (Pricing)</a:t>
            </a:r>
          </a:p>
        </p:txBody>
      </p:sp>
      <p:sp>
        <p:nvSpPr>
          <p:cNvPr id="32" name="Rectangle: Rounded Corners 31">
            <a:extLst>
              <a:ext uri="{FF2B5EF4-FFF2-40B4-BE49-F238E27FC236}">
                <a16:creationId xmlns:a16="http://schemas.microsoft.com/office/drawing/2014/main" id="{AA3130A6-A09F-0A28-24AA-66E338389AF2}"/>
              </a:ext>
            </a:extLst>
          </p:cNvPr>
          <p:cNvSpPr/>
          <p:nvPr/>
        </p:nvSpPr>
        <p:spPr>
          <a:xfrm>
            <a:off x="8524863" y="1193006"/>
            <a:ext cx="2109788" cy="519112"/>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Finance &amp; Admin</a:t>
            </a:r>
          </a:p>
        </p:txBody>
      </p:sp>
      <p:sp>
        <p:nvSpPr>
          <p:cNvPr id="33" name="Rectangle: Rounded Corners 32">
            <a:extLst>
              <a:ext uri="{FF2B5EF4-FFF2-40B4-BE49-F238E27FC236}">
                <a16:creationId xmlns:a16="http://schemas.microsoft.com/office/drawing/2014/main" id="{1FC98AE4-5655-589A-2753-1B0ACC3B1C41}"/>
              </a:ext>
            </a:extLst>
          </p:cNvPr>
          <p:cNvSpPr/>
          <p:nvPr/>
        </p:nvSpPr>
        <p:spPr>
          <a:xfrm>
            <a:off x="8524863" y="1976448"/>
            <a:ext cx="2109788" cy="51911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Financial Management</a:t>
            </a:r>
          </a:p>
        </p:txBody>
      </p:sp>
      <p:sp>
        <p:nvSpPr>
          <p:cNvPr id="34" name="Rectangle: Rounded Corners 33">
            <a:extLst>
              <a:ext uri="{FF2B5EF4-FFF2-40B4-BE49-F238E27FC236}">
                <a16:creationId xmlns:a16="http://schemas.microsoft.com/office/drawing/2014/main" id="{054B7746-AE6C-C1C1-1EE4-FC2A5741321A}"/>
              </a:ext>
            </a:extLst>
          </p:cNvPr>
          <p:cNvSpPr/>
          <p:nvPr/>
        </p:nvSpPr>
        <p:spPr>
          <a:xfrm>
            <a:off x="8524863" y="2638949"/>
            <a:ext cx="2109788" cy="51911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Cash Control</a:t>
            </a:r>
          </a:p>
        </p:txBody>
      </p:sp>
      <p:sp>
        <p:nvSpPr>
          <p:cNvPr id="35" name="Rectangle: Rounded Corners 34">
            <a:extLst>
              <a:ext uri="{FF2B5EF4-FFF2-40B4-BE49-F238E27FC236}">
                <a16:creationId xmlns:a16="http://schemas.microsoft.com/office/drawing/2014/main" id="{EA7ABA3E-80DC-150F-1EEE-1B2CE06BBFC2}"/>
              </a:ext>
            </a:extLst>
          </p:cNvPr>
          <p:cNvSpPr/>
          <p:nvPr/>
        </p:nvSpPr>
        <p:spPr>
          <a:xfrm>
            <a:off x="8524863" y="3301450"/>
            <a:ext cx="2109788" cy="51911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Accounting, Taxation, Auditing</a:t>
            </a:r>
          </a:p>
        </p:txBody>
      </p:sp>
      <p:sp>
        <p:nvSpPr>
          <p:cNvPr id="36" name="Rectangle: Rounded Corners 35">
            <a:extLst>
              <a:ext uri="{FF2B5EF4-FFF2-40B4-BE49-F238E27FC236}">
                <a16:creationId xmlns:a16="http://schemas.microsoft.com/office/drawing/2014/main" id="{6753FDA3-3386-2CA7-AAE7-BCB0CB9BBEA8}"/>
              </a:ext>
            </a:extLst>
          </p:cNvPr>
          <p:cNvSpPr/>
          <p:nvPr/>
        </p:nvSpPr>
        <p:spPr>
          <a:xfrm>
            <a:off x="8524863" y="3963951"/>
            <a:ext cx="2109788" cy="51911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Recruitment</a:t>
            </a:r>
          </a:p>
        </p:txBody>
      </p:sp>
      <p:sp>
        <p:nvSpPr>
          <p:cNvPr id="37" name="Rectangle: Rounded Corners 36">
            <a:extLst>
              <a:ext uri="{FF2B5EF4-FFF2-40B4-BE49-F238E27FC236}">
                <a16:creationId xmlns:a16="http://schemas.microsoft.com/office/drawing/2014/main" id="{F1FA0511-6F0C-F084-8777-4CB247E1E600}"/>
              </a:ext>
            </a:extLst>
          </p:cNvPr>
          <p:cNvSpPr/>
          <p:nvPr/>
        </p:nvSpPr>
        <p:spPr>
          <a:xfrm>
            <a:off x="8524863" y="4626452"/>
            <a:ext cx="2109788" cy="51911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Training &amp; Event Arrangement</a:t>
            </a:r>
          </a:p>
        </p:txBody>
      </p:sp>
      <p:sp>
        <p:nvSpPr>
          <p:cNvPr id="39" name="Rectangle: Rounded Corners 38">
            <a:extLst>
              <a:ext uri="{FF2B5EF4-FFF2-40B4-BE49-F238E27FC236}">
                <a16:creationId xmlns:a16="http://schemas.microsoft.com/office/drawing/2014/main" id="{825607DD-500D-F151-B91B-58168ED76934}"/>
              </a:ext>
            </a:extLst>
          </p:cNvPr>
          <p:cNvSpPr/>
          <p:nvPr/>
        </p:nvSpPr>
        <p:spPr>
          <a:xfrm>
            <a:off x="6110276" y="3975264"/>
            <a:ext cx="2109788" cy="519112"/>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Customer Support</a:t>
            </a:r>
          </a:p>
        </p:txBody>
      </p:sp>
      <p:sp>
        <p:nvSpPr>
          <p:cNvPr id="40" name="Rectangle: Rounded Corners 39">
            <a:extLst>
              <a:ext uri="{FF2B5EF4-FFF2-40B4-BE49-F238E27FC236}">
                <a16:creationId xmlns:a16="http://schemas.microsoft.com/office/drawing/2014/main" id="{E208480E-2D53-A885-A296-B7CD057E5ADF}"/>
              </a:ext>
            </a:extLst>
          </p:cNvPr>
          <p:cNvSpPr/>
          <p:nvPr/>
        </p:nvSpPr>
        <p:spPr>
          <a:xfrm>
            <a:off x="6105501" y="4640823"/>
            <a:ext cx="2109788" cy="519112"/>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Operations Support</a:t>
            </a:r>
          </a:p>
        </p:txBody>
      </p:sp>
      <p:sp>
        <p:nvSpPr>
          <p:cNvPr id="41" name="Rectangle: Rounded Corners 40">
            <a:extLst>
              <a:ext uri="{FF2B5EF4-FFF2-40B4-BE49-F238E27FC236}">
                <a16:creationId xmlns:a16="http://schemas.microsoft.com/office/drawing/2014/main" id="{4364F45B-E262-C8C4-35A4-2DC372EB52B4}"/>
              </a:ext>
            </a:extLst>
          </p:cNvPr>
          <p:cNvSpPr/>
          <p:nvPr/>
        </p:nvSpPr>
        <p:spPr>
          <a:xfrm>
            <a:off x="1390651" y="340526"/>
            <a:ext cx="9244000" cy="51911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Chief Executive Officer</a:t>
            </a:r>
          </a:p>
        </p:txBody>
      </p:sp>
      <p:sp>
        <p:nvSpPr>
          <p:cNvPr id="42" name="Rectangle: Rounded Corners 41">
            <a:extLst>
              <a:ext uri="{FF2B5EF4-FFF2-40B4-BE49-F238E27FC236}">
                <a16:creationId xmlns:a16="http://schemas.microsoft.com/office/drawing/2014/main" id="{DD982640-02B8-A510-A53A-F6CE736C93F2}"/>
              </a:ext>
            </a:extLst>
          </p:cNvPr>
          <p:cNvSpPr/>
          <p:nvPr/>
        </p:nvSpPr>
        <p:spPr>
          <a:xfrm>
            <a:off x="1254125" y="498877"/>
            <a:ext cx="9791700" cy="5547524"/>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704A54BB-7472-6466-2DBF-BE5A4CFC0A6C}"/>
              </a:ext>
            </a:extLst>
          </p:cNvPr>
          <p:cNvSpPr/>
          <p:nvPr/>
        </p:nvSpPr>
        <p:spPr>
          <a:xfrm>
            <a:off x="4714048" y="5823641"/>
            <a:ext cx="2557972" cy="3095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 The Secretariat</a:t>
            </a:r>
          </a:p>
        </p:txBody>
      </p:sp>
      <p:sp>
        <p:nvSpPr>
          <p:cNvPr id="2" name="Rectangle: Rounded Corners 1">
            <a:extLst>
              <a:ext uri="{FF2B5EF4-FFF2-40B4-BE49-F238E27FC236}">
                <a16:creationId xmlns:a16="http://schemas.microsoft.com/office/drawing/2014/main" id="{B6B18C04-0108-9AE6-2687-040B7FA59D45}"/>
              </a:ext>
            </a:extLst>
          </p:cNvPr>
          <p:cNvSpPr/>
          <p:nvPr/>
        </p:nvSpPr>
        <p:spPr>
          <a:xfrm>
            <a:off x="6110276" y="2637658"/>
            <a:ext cx="2109788" cy="519112"/>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Training</a:t>
            </a:r>
          </a:p>
        </p:txBody>
      </p:sp>
      <p:sp>
        <p:nvSpPr>
          <p:cNvPr id="3" name="Rectangle: Rounded Corners 2">
            <a:extLst>
              <a:ext uri="{FF2B5EF4-FFF2-40B4-BE49-F238E27FC236}">
                <a16:creationId xmlns:a16="http://schemas.microsoft.com/office/drawing/2014/main" id="{58C7FF30-6B73-4350-1AF0-382B085B06D0}"/>
              </a:ext>
            </a:extLst>
          </p:cNvPr>
          <p:cNvSpPr/>
          <p:nvPr/>
        </p:nvSpPr>
        <p:spPr>
          <a:xfrm>
            <a:off x="8524863" y="5288955"/>
            <a:ext cx="2109788" cy="519112"/>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Billing</a:t>
            </a:r>
          </a:p>
        </p:txBody>
      </p:sp>
    </p:spTree>
    <p:extLst>
      <p:ext uri="{BB962C8B-B14F-4D97-AF65-F5344CB8AC3E}">
        <p14:creationId xmlns:p14="http://schemas.microsoft.com/office/powerpoint/2010/main" val="461483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1572</Words>
  <Application>Microsoft Office PowerPoint</Application>
  <PresentationFormat>Widescreen</PresentationFormat>
  <Paragraphs>545</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 Narrow</vt:lpstr>
      <vt:lpstr>Arial</vt:lpstr>
      <vt:lpstr>Calibri</vt:lpstr>
      <vt:lpstr>Calibri Light</vt:lpstr>
      <vt:lpstr>Wingdings</vt:lpstr>
      <vt:lpstr>Office Theme</vt:lpstr>
      <vt:lpstr>Myanmar Internet Exchange</vt:lpstr>
      <vt:lpstr>MMIX Brief</vt:lpstr>
      <vt:lpstr>PowerPoint Presentation</vt:lpstr>
      <vt:lpstr>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vt:lpstr>
      <vt:lpstr>Major Contents</vt:lpstr>
      <vt:lpstr>PowerPoint Presentation</vt:lpstr>
      <vt:lpstr>Current Traffic – Updated on 9 March 2024</vt:lpstr>
      <vt:lpstr>Peer Ports</vt:lpstr>
      <vt:lpstr>Network Connectivity's</vt:lpstr>
      <vt:lpstr>PowerPoint Presentation</vt:lpstr>
      <vt:lpstr>MMIX’s Members Growth</vt:lpstr>
      <vt:lpstr>MMIX’s Traffic Improvement  </vt:lpstr>
      <vt:lpstr>PowerPoint Presentation</vt:lpstr>
      <vt:lpstr>Future Network Topology</vt:lpstr>
      <vt:lpstr>Contents</vt:lpstr>
      <vt:lpstr>IPv6 Deployment Plan</vt:lpstr>
      <vt:lpstr>PowerPoint Presentation</vt:lpstr>
      <vt:lpstr>Benefit after Gov. Networks connect to MMIX</vt:lpstr>
      <vt:lpstr>PowerPoint Presentation</vt:lpstr>
      <vt:lpstr>PowerPoint Presentation</vt:lpstr>
      <vt:lpstr>Mandalay IXP launched at June 2023</vt:lpstr>
      <vt:lpstr>“CEO of Myanmar Internet Exchange (MMIX) Honored at IGF-2023 for Improving Internet Exchange Points in the Asia Pacific."</vt:lpstr>
      <vt:lpstr>We shared the story of MMIX’s progress, specifically the technical details of MMIX’s second POP and how that benefited capacity, growth in traffic, and user experience, along with any difficulties, small or large, and how we were overcome.   https://blog.apnic.net/2024/01/24/setting-up-mmixs-second-ixp/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MMIX Member Meeting</dc:title>
  <dc:creator>Thein Myint Khine</dc:creator>
  <cp:lastModifiedBy>Thein Myint Khine</cp:lastModifiedBy>
  <cp:revision>1</cp:revision>
  <dcterms:created xsi:type="dcterms:W3CDTF">2020-11-19T15:56:22Z</dcterms:created>
  <dcterms:modified xsi:type="dcterms:W3CDTF">2024-03-13T16:54:19Z</dcterms:modified>
</cp:coreProperties>
</file>