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75" r:id="rId4"/>
    <p:sldId id="258" r:id="rId5"/>
    <p:sldId id="259" r:id="rId6"/>
    <p:sldId id="260" r:id="rId7"/>
    <p:sldId id="276" r:id="rId8"/>
    <p:sldId id="279" r:id="rId9"/>
    <p:sldId id="262" r:id="rId10"/>
    <p:sldId id="261" r:id="rId11"/>
    <p:sldId id="270" r:id="rId12"/>
    <p:sldId id="278" r:id="rId13"/>
    <p:sldId id="277" r:id="rId14"/>
    <p:sldId id="274" r:id="rId15"/>
    <p:sldId id="263" r:id="rId16"/>
    <p:sldId id="264" r:id="rId17"/>
    <p:sldId id="265" r:id="rId18"/>
    <p:sldId id="267" r:id="rId19"/>
    <p:sldId id="266" r:id="rId20"/>
    <p:sldId id="280" r:id="rId21"/>
    <p:sldId id="282" r:id="rId22"/>
    <p:sldId id="281" r:id="rId23"/>
    <p:sldId id="283" r:id="rId24"/>
    <p:sldId id="269" r:id="rId2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35DCE7-96D1-482A-9939-D82F6BE1F99D}" v="4" dt="2024-03-15T08:03:28.734"/>
  </p1510:revLst>
</p1510:revInfo>
</file>

<file path=ppt/tableStyles.xml><?xml version="1.0" encoding="utf-8"?>
<a:tblStyleLst xmlns:a="http://schemas.openxmlformats.org/drawingml/2006/main" def="{8861ACE4-7EA2-4A09-A270-A362807C41A7}">
  <a:tblStyle styleId="{8861ACE4-7EA2-4A09-A270-A362807C41A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6E6"/>
          </a:solidFill>
        </a:fill>
      </a:tcStyle>
    </a:wholeTbl>
    <a:band1H>
      <a:tcTxStyle b="off" i="off"/>
      <a:tcStyle>
        <a:tcBdr/>
        <a:fill>
          <a:solidFill>
            <a:srgbClr val="CACAC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CAC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dk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ung Khant Kyaw" userId="47bfff2c60fcd86f" providerId="LiveId" clId="{B8FDDD81-F0A7-4A3A-A485-B95D027527A8}"/>
    <pc:docChg chg="undo custSel modSld">
      <pc:chgData name="Kaung Khant Kyaw" userId="47bfff2c60fcd86f" providerId="LiveId" clId="{B8FDDD81-F0A7-4A3A-A485-B95D027527A8}" dt="2024-03-15T06:25:25.781" v="8" actId="1076"/>
      <pc:docMkLst>
        <pc:docMk/>
      </pc:docMkLst>
      <pc:sldChg chg="addSp delSp modSp mod">
        <pc:chgData name="Kaung Khant Kyaw" userId="47bfff2c60fcd86f" providerId="LiveId" clId="{B8FDDD81-F0A7-4A3A-A485-B95D027527A8}" dt="2024-03-15T06:24:43.465" v="3" actId="27309"/>
        <pc:sldMkLst>
          <pc:docMk/>
          <pc:sldMk cId="0" sldId="260"/>
        </pc:sldMkLst>
        <pc:graphicFrameChg chg="add del modGraphic">
          <ac:chgData name="Kaung Khant Kyaw" userId="47bfff2c60fcd86f" providerId="LiveId" clId="{B8FDDD81-F0A7-4A3A-A485-B95D027527A8}" dt="2024-03-15T06:24:43.465" v="3" actId="27309"/>
          <ac:graphicFrameMkLst>
            <pc:docMk/>
            <pc:sldMk cId="0" sldId="260"/>
            <ac:graphicFrameMk id="3" creationId="{593A9190-D791-018F-D3F3-B5341E2B9A3A}"/>
          </ac:graphicFrameMkLst>
        </pc:graphicFrameChg>
      </pc:sldChg>
      <pc:sldChg chg="modSp mod">
        <pc:chgData name="Kaung Khant Kyaw" userId="47bfff2c60fcd86f" providerId="LiveId" clId="{B8FDDD81-F0A7-4A3A-A485-B95D027527A8}" dt="2024-03-15T06:25:25.781" v="8" actId="1076"/>
        <pc:sldMkLst>
          <pc:docMk/>
          <pc:sldMk cId="1899375690" sldId="278"/>
        </pc:sldMkLst>
        <pc:spChg chg="mod">
          <ac:chgData name="Kaung Khant Kyaw" userId="47bfff2c60fcd86f" providerId="LiveId" clId="{B8FDDD81-F0A7-4A3A-A485-B95D027527A8}" dt="2024-03-15T06:25:25.781" v="8" actId="1076"/>
          <ac:spMkLst>
            <pc:docMk/>
            <pc:sldMk cId="1899375690" sldId="278"/>
            <ac:spMk id="2" creationId="{49276BA8-1DCA-D72A-A797-058AC5EF0FEF}"/>
          </ac:spMkLst>
        </pc:spChg>
        <pc:spChg chg="mod">
          <ac:chgData name="Kaung Khant Kyaw" userId="47bfff2c60fcd86f" providerId="LiveId" clId="{B8FDDD81-F0A7-4A3A-A485-B95D027527A8}" dt="2024-03-15T06:25:24.982" v="7" actId="404"/>
          <ac:spMkLst>
            <pc:docMk/>
            <pc:sldMk cId="1899375690" sldId="278"/>
            <ac:spMk id="28" creationId="{EC985E5A-56E9-AD28-F4B7-623D9C034B88}"/>
          </ac:spMkLst>
        </pc:spChg>
      </pc:sldChg>
    </pc:docChg>
  </pc:docChgLst>
  <pc:docChgLst>
    <pc:chgData name="Kaung Khant Kyaw" userId="47bfff2c60fcd86f" providerId="LiveId" clId="{9035DCE7-96D1-482A-9939-D82F6BE1F99D}"/>
    <pc:docChg chg="undo custSel modSld sldOrd">
      <pc:chgData name="Kaung Khant Kyaw" userId="47bfff2c60fcd86f" providerId="LiveId" clId="{9035DCE7-96D1-482A-9939-D82F6BE1F99D}" dt="2024-03-15T08:03:28.734" v="86"/>
      <pc:docMkLst>
        <pc:docMk/>
      </pc:docMkLst>
      <pc:sldChg chg="addSp modSp mod">
        <pc:chgData name="Kaung Khant Kyaw" userId="47bfff2c60fcd86f" providerId="LiveId" clId="{9035DCE7-96D1-482A-9939-D82F6BE1F99D}" dt="2024-03-14T18:00:13.759" v="84" actId="1076"/>
        <pc:sldMkLst>
          <pc:docMk/>
          <pc:sldMk cId="0" sldId="256"/>
        </pc:sldMkLst>
        <pc:spChg chg="add mod">
          <ac:chgData name="Kaung Khant Kyaw" userId="47bfff2c60fcd86f" providerId="LiveId" clId="{9035DCE7-96D1-482A-9939-D82F6BE1F99D}" dt="2024-03-14T18:00:13.759" v="84" actId="1076"/>
          <ac:spMkLst>
            <pc:docMk/>
            <pc:sldMk cId="0" sldId="256"/>
            <ac:spMk id="2" creationId="{0825A4A2-5F58-2AE8-5C7F-04B7AC3146F8}"/>
          </ac:spMkLst>
        </pc:spChg>
        <pc:spChg chg="mod">
          <ac:chgData name="Kaung Khant Kyaw" userId="47bfff2c60fcd86f" providerId="LiveId" clId="{9035DCE7-96D1-482A-9939-D82F6BE1F99D}" dt="2024-03-14T18:00:10.844" v="83" actId="1076"/>
          <ac:spMkLst>
            <pc:docMk/>
            <pc:sldMk cId="0" sldId="256"/>
            <ac:spMk id="95" creationId="{00000000-0000-0000-0000-000000000000}"/>
          </ac:spMkLst>
        </pc:spChg>
      </pc:sldChg>
      <pc:sldChg chg="ord">
        <pc:chgData name="Kaung Khant Kyaw" userId="47bfff2c60fcd86f" providerId="LiveId" clId="{9035DCE7-96D1-482A-9939-D82F6BE1F99D}" dt="2024-03-15T08:03:28.734" v="86"/>
        <pc:sldMkLst>
          <pc:docMk/>
          <pc:sldMk cId="0" sldId="262"/>
        </pc:sldMkLst>
      </pc:sldChg>
      <pc:sldChg chg="addSp modSp">
        <pc:chgData name="Kaung Khant Kyaw" userId="47bfff2c60fcd86f" providerId="LiveId" clId="{9035DCE7-96D1-482A-9939-D82F6BE1F99D}" dt="2024-03-14T17:59:15.161" v="0"/>
        <pc:sldMkLst>
          <pc:docMk/>
          <pc:sldMk cId="0" sldId="269"/>
        </pc:sldMkLst>
        <pc:spChg chg="add mod">
          <ac:chgData name="Kaung Khant Kyaw" userId="47bfff2c60fcd86f" providerId="LiveId" clId="{9035DCE7-96D1-482A-9939-D82F6BE1F99D}" dt="2024-03-14T17:59:15.161" v="0"/>
          <ac:spMkLst>
            <pc:docMk/>
            <pc:sldMk cId="0" sldId="269"/>
            <ac:spMk id="2" creationId="{655B7743-F639-6BCC-533B-A43ACBE511B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7446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4" name="Google Shape;224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1" name="Google Shape;23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7" name="Google Shape;25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4" name="Google Shape;224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05951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0" name="Google Shape;29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rgbClr val="2021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rgbClr val="2021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rgbClr val="2021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5" name="Google Shape;14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5" name="Google Shape;14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471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9" name="Google Shape;17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1114425" y="0"/>
            <a:ext cx="9963150" cy="6858000"/>
          </a:xfrm>
          <a:custGeom>
            <a:avLst/>
            <a:gdLst/>
            <a:ahLst/>
            <a:cxnLst/>
            <a:rect l="l" t="t" r="r" b="b"/>
            <a:pathLst>
              <a:path w="9963150" h="6858000" extrusionOk="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EFEFE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39700" sx="102000" sy="102000" algn="ctr" rotWithShape="0">
              <a:srgbClr val="D8D8D8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/>
          <p:nvPr/>
        </p:nvSpPr>
        <p:spPr>
          <a:xfrm>
            <a:off x="1121664" y="0"/>
            <a:ext cx="9948672" cy="6858000"/>
          </a:xfrm>
          <a:custGeom>
            <a:avLst/>
            <a:gdLst/>
            <a:ahLst/>
            <a:cxnLst/>
            <a:rect l="l" t="t" r="r" b="b"/>
            <a:pathLst>
              <a:path w="9963150" h="6858000" extrusionOk="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4"/>
          <p:cNvSpPr txBox="1">
            <a:spLocks noGrp="1"/>
          </p:cNvSpPr>
          <p:nvPr>
            <p:ph type="ctrTitle"/>
          </p:nvPr>
        </p:nvSpPr>
        <p:spPr>
          <a:xfrm>
            <a:off x="1318260" y="1965325"/>
            <a:ext cx="9963150" cy="2764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en-US" sz="7200" b="0" i="0">
                <a:latin typeface="Times New Roman"/>
                <a:ea typeface="Times New Roman"/>
                <a:cs typeface="Times New Roman"/>
                <a:sym typeface="Times New Roman"/>
              </a:rPr>
              <a:t>Setting up Simple Anycast DNS Recursive </a:t>
            </a:r>
            <a:br>
              <a:rPr lang="en-US" sz="7200" b="0" i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7200" b="0" i="0">
                <a:latin typeface="Times New Roman"/>
                <a:ea typeface="Times New Roman"/>
                <a:cs typeface="Times New Roman"/>
                <a:sym typeface="Times New Roman"/>
              </a:rPr>
              <a:t>Resolver for an ISP</a:t>
            </a:r>
            <a:endParaRPr sz="7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Google Shape;97;p14"/>
          <p:cNvSpPr/>
          <p:nvPr/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25A4A2-5F58-2AE8-5C7F-04B7AC3146F8}"/>
              </a:ext>
            </a:extLst>
          </p:cNvPr>
          <p:cNvSpPr txBox="1">
            <a:spLocks/>
          </p:cNvSpPr>
          <p:nvPr/>
        </p:nvSpPr>
        <p:spPr>
          <a:xfrm>
            <a:off x="3647440" y="5524786"/>
            <a:ext cx="4897120" cy="905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Montserrat SemiBold"/>
              <a:buNone/>
              <a:defRPr sz="60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>
                <a:solidFill>
                  <a:schemeClr val="dk1"/>
                </a:solidFill>
                <a:latin typeface="Times New Roman"/>
                <a:cs typeface="Times New Roman"/>
                <a:sym typeface="Calibri"/>
              </a:rPr>
              <a:t>Kaung Khant Kyaw</a:t>
            </a:r>
          </a:p>
          <a:p>
            <a:r>
              <a:rPr lang="en-US" sz="1600">
                <a:solidFill>
                  <a:schemeClr val="dk1"/>
                </a:solidFill>
                <a:latin typeface="Times New Roman"/>
                <a:cs typeface="Times New Roman"/>
                <a:sym typeface="Calibri"/>
              </a:rPr>
              <a:t>Myanmar Internet Exchange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9"/>
          <p:cNvSpPr txBox="1">
            <a:spLocks noGrp="1"/>
          </p:cNvSpPr>
          <p:nvPr>
            <p:ph type="ctrTitle"/>
          </p:nvPr>
        </p:nvSpPr>
        <p:spPr>
          <a:xfrm>
            <a:off x="638881" y="417576"/>
            <a:ext cx="10909640" cy="1249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3600" b="0" i="0">
                <a:latin typeface="Arial"/>
                <a:ea typeface="Arial"/>
                <a:cs typeface="Arial"/>
                <a:sym typeface="Arial"/>
              </a:rPr>
              <a:t>ifferent between </a:t>
            </a:r>
            <a:br>
              <a:rPr lang="en-US" sz="3600" b="0" i="0">
                <a:latin typeface="Arial"/>
                <a:ea typeface="Arial"/>
                <a:cs typeface="Arial"/>
                <a:sym typeface="Arial"/>
              </a:rPr>
            </a:br>
            <a:r>
              <a:rPr lang="en-US" sz="3600" b="0" i="0">
                <a:latin typeface="Arial"/>
                <a:ea typeface="Arial"/>
                <a:cs typeface="Arial"/>
                <a:sym typeface="Arial"/>
              </a:rPr>
              <a:t>“Authoritative DNS Server” and “Recursive DNS Server”</a:t>
            </a:r>
            <a:endParaRPr sz="3600"/>
          </a:p>
        </p:txBody>
      </p:sp>
      <p:sp>
        <p:nvSpPr>
          <p:cNvPr id="183" name="Google Shape;183;p19"/>
          <p:cNvSpPr/>
          <p:nvPr/>
        </p:nvSpPr>
        <p:spPr>
          <a:xfrm>
            <a:off x="3807702" y="1733454"/>
            <a:ext cx="4572000" cy="18288"/>
          </a:xfrm>
          <a:custGeom>
            <a:avLst/>
            <a:gdLst/>
            <a:ahLst/>
            <a:cxnLst/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84" name="Google Shape;184;p19"/>
          <p:cNvGraphicFramePr/>
          <p:nvPr/>
        </p:nvGraphicFramePr>
        <p:xfrm>
          <a:off x="320040" y="2638319"/>
          <a:ext cx="11548875" cy="3576625"/>
        </p:xfrm>
        <a:graphic>
          <a:graphicData uri="http://schemas.openxmlformats.org/drawingml/2006/table">
            <a:tbl>
              <a:tblPr firstRow="1" bandRow="1">
                <a:noFill/>
                <a:tableStyleId>{8861ACE4-7EA2-4A09-A270-A362807C41A7}</a:tableStyleId>
              </a:tblPr>
              <a:tblGrid>
                <a:gridCol w="1715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7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55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5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u="none" strike="noStrike" cap="none"/>
                    </a:p>
                  </a:txBody>
                  <a:tcPr marL="96675" marR="96675" marT="48325" marB="483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Authoritative DNS Server</a:t>
                      </a:r>
                      <a:endParaRPr sz="1400" u="none" strike="noStrike" cap="none"/>
                    </a:p>
                  </a:txBody>
                  <a:tcPr marL="96675" marR="96675" marT="48325" marB="483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Recursive DNS Server</a:t>
                      </a:r>
                      <a:endParaRPr sz="1400" u="none" strike="noStrike" cap="none"/>
                    </a:p>
                  </a:txBody>
                  <a:tcPr marL="96675" marR="96675" marT="48325" marB="483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b="1" u="none" strike="noStrike" cap="none"/>
                        <a:t>Function</a:t>
                      </a:r>
                      <a:endParaRPr sz="1400" u="none" strike="noStrike" cap="none"/>
                    </a:p>
                  </a:txBody>
                  <a:tcPr marL="96675" marR="96675" marT="48325" marB="483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b="0" u="none" strike="noStrike" cap="none">
                          <a:solidFill>
                            <a:schemeClr val="dk1"/>
                          </a:solidFill>
                        </a:rPr>
                        <a:t>Provide official DNS records for a particular domain</a:t>
                      </a:r>
                      <a:endParaRPr sz="1900" u="none" strike="noStrike" cap="none"/>
                    </a:p>
                  </a:txBody>
                  <a:tcPr marL="96675" marR="96675" marT="48325" marB="483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b="0" u="none" strike="noStrike" cap="none">
                          <a:solidFill>
                            <a:schemeClr val="dk1"/>
                          </a:solidFill>
                        </a:rPr>
                        <a:t>Help resolve domain names to IPs by querying authoritative DNS servers.</a:t>
                      </a:r>
                      <a:endParaRPr sz="1900" u="none" strike="noStrike" cap="none"/>
                    </a:p>
                  </a:txBody>
                  <a:tcPr marL="96675" marR="96675" marT="48325" marB="483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5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Responsibility</a:t>
                      </a:r>
                      <a:endParaRPr sz="1900" u="none" strike="noStrike" cap="none"/>
                    </a:p>
                  </a:txBody>
                  <a:tcPr marL="96675" marR="96675" marT="48325" marB="483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Store and maintain DNS records for the domains</a:t>
                      </a:r>
                      <a:endParaRPr sz="1900" u="none" strike="noStrike" cap="none"/>
                    </a:p>
                  </a:txBody>
                  <a:tcPr marL="96675" marR="96675" marT="48325" marB="483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Don't store official records; they retrieve and cache info from authoritative servers.</a:t>
                      </a:r>
                      <a:endParaRPr sz="1900" u="none" strike="noStrike" cap="none"/>
                    </a:p>
                  </a:txBody>
                  <a:tcPr marL="96675" marR="96675" marT="48325" marB="483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Queries</a:t>
                      </a:r>
                      <a:endParaRPr sz="1900" u="none" strike="noStrike" cap="none"/>
                    </a:p>
                  </a:txBody>
                  <a:tcPr marL="96675" marR="96675" marT="48325" marB="483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respond to queries about specific domains with the accurate DNS records.</a:t>
                      </a:r>
                      <a:endParaRPr sz="1900" u="none" strike="noStrike" cap="none"/>
                    </a:p>
                  </a:txBody>
                  <a:tcPr marL="96675" marR="96675" marT="48325" marB="483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Issue queries to authoritative DNS servers to find the IP address associated with a domain.</a:t>
                      </a:r>
                      <a:endParaRPr sz="1900" u="none" strike="noStrike" cap="none"/>
                    </a:p>
                  </a:txBody>
                  <a:tcPr marL="96675" marR="96675" marT="48325" marB="483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5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Caching</a:t>
                      </a:r>
                      <a:endParaRPr sz="1900" u="none" strike="noStrike" cap="none"/>
                    </a:p>
                  </a:txBody>
                  <a:tcPr marL="96675" marR="96675" marT="48325" marB="483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don't typically cache records for other domains</a:t>
                      </a:r>
                      <a:endParaRPr sz="1900" u="none" strike="noStrike" cap="none"/>
                    </a:p>
                  </a:txBody>
                  <a:tcPr marL="96675" marR="96675" marT="48325" marB="483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Cache the results of queries to speed up future lookups.</a:t>
                      </a:r>
                      <a:endParaRPr sz="1400" u="none" strike="noStrike" cap="none"/>
                    </a:p>
                  </a:txBody>
                  <a:tcPr marL="96675" marR="96675" marT="48325" marB="483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33D6A8-4CFE-9FF6-2790-406CD9B28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0430" y="583345"/>
            <a:ext cx="7160357" cy="41648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spcBef>
                <a:spcPct val="0"/>
              </a:spcBef>
            </a:pPr>
            <a:r>
              <a:rPr lang="en-US" sz="8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is Anycast?</a:t>
            </a:r>
          </a:p>
        </p:txBody>
      </p:sp>
      <p:sp>
        <p:nvSpPr>
          <p:cNvPr id="9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45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7;p18">
            <a:extLst>
              <a:ext uri="{FF2B5EF4-FFF2-40B4-BE49-F238E27FC236}">
                <a16:creationId xmlns:a16="http://schemas.microsoft.com/office/drawing/2014/main" id="{49276BA8-1DCA-D72A-A797-058AC5EF0FEF}"/>
              </a:ext>
            </a:extLst>
          </p:cNvPr>
          <p:cNvSpPr/>
          <p:nvPr/>
        </p:nvSpPr>
        <p:spPr>
          <a:xfrm>
            <a:off x="83882" y="0"/>
            <a:ext cx="12191695" cy="6858000"/>
          </a:xfrm>
          <a:prstGeom prst="rect">
            <a:avLst/>
          </a:prstGeom>
          <a:solidFill>
            <a:srgbClr val="E8E6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1051" name="Straight Connector 1050">
            <a:extLst>
              <a:ext uri="{FF2B5EF4-FFF2-40B4-BE49-F238E27FC236}">
                <a16:creationId xmlns:a16="http://schemas.microsoft.com/office/drawing/2014/main" id="{50DA1EB8-87CF-4588-A1FD-4756F9A28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3" name="Straight Connector 1052">
            <a:extLst>
              <a:ext uri="{FF2B5EF4-FFF2-40B4-BE49-F238E27FC236}">
                <a16:creationId xmlns:a16="http://schemas.microsoft.com/office/drawing/2014/main" id="{D7A4E378-EA57-47B9-B1EB-58B998F6C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5" name="Straight Connector 1054">
            <a:extLst>
              <a:ext uri="{FF2B5EF4-FFF2-40B4-BE49-F238E27FC236}">
                <a16:creationId xmlns:a16="http://schemas.microsoft.com/office/drawing/2014/main" id="{D2B31ED6-76F0-425A-9A41-C947AEF9C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6E131F-38CA-1DF0-45B7-8E8BD9048FEE}"/>
              </a:ext>
            </a:extLst>
          </p:cNvPr>
          <p:cNvGrpSpPr/>
          <p:nvPr/>
        </p:nvGrpSpPr>
        <p:grpSpPr>
          <a:xfrm>
            <a:off x="3419" y="1613915"/>
            <a:ext cx="3346905" cy="3222006"/>
            <a:chOff x="3419" y="1613915"/>
            <a:chExt cx="3346905" cy="3222006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E4B05724-3FF8-F0CA-8BC2-5AAA74D61F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19" y="2750643"/>
              <a:ext cx="3346905" cy="2085278"/>
            </a:xfrm>
            <a:prstGeom prst="rect">
              <a:avLst/>
            </a:prstGeom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DC6D585-22E7-DBA5-2D90-62FA885E7725}"/>
                </a:ext>
              </a:extLst>
            </p:cNvPr>
            <p:cNvSpPr txBox="1"/>
            <p:nvPr/>
          </p:nvSpPr>
          <p:spPr>
            <a:xfrm>
              <a:off x="493706" y="1613915"/>
              <a:ext cx="2074603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/>
                <a:t>Routing technique which routes packets to nearest destination.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E1933C6-5425-7D8D-C5A9-6C4E79FC9071}"/>
              </a:ext>
            </a:extLst>
          </p:cNvPr>
          <p:cNvGrpSpPr/>
          <p:nvPr/>
        </p:nvGrpSpPr>
        <p:grpSpPr>
          <a:xfrm>
            <a:off x="6179730" y="1623747"/>
            <a:ext cx="2964076" cy="2682542"/>
            <a:chOff x="3332949" y="1613915"/>
            <a:chExt cx="2964076" cy="26825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4545E7E-CD58-E3DC-ACB7-38CDB9901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66374" y="2920086"/>
              <a:ext cx="2609235" cy="137637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0A06B2E-B86E-3891-7C4D-94E979FC30D3}"/>
                </a:ext>
              </a:extLst>
            </p:cNvPr>
            <p:cNvSpPr txBox="1"/>
            <p:nvPr/>
          </p:nvSpPr>
          <p:spPr>
            <a:xfrm>
              <a:off x="3332949" y="1613915"/>
              <a:ext cx="296407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b="0" i="0">
                  <a:solidFill>
                    <a:schemeClr val="tx1"/>
                  </a:solidFill>
                  <a:effectLst/>
                  <a:latin typeface="Söhne"/>
                </a:rPr>
                <a:t>Enhances performance and reliability.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7420A5D-09D4-9CDE-560E-5C175D88D8CF}"/>
              </a:ext>
            </a:extLst>
          </p:cNvPr>
          <p:cNvGrpSpPr/>
          <p:nvPr/>
        </p:nvGrpSpPr>
        <p:grpSpPr>
          <a:xfrm>
            <a:off x="3318601" y="1613915"/>
            <a:ext cx="2964076" cy="3131943"/>
            <a:chOff x="6195464" y="1613915"/>
            <a:chExt cx="2964076" cy="3131943"/>
          </a:xfrm>
        </p:grpSpPr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3E765C40-2958-9EE4-C65D-03F965BA16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890" y="2747912"/>
              <a:ext cx="2604861" cy="199794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5240E50-D5FE-FAEA-A0AC-A8342154358A}"/>
                </a:ext>
              </a:extLst>
            </p:cNvPr>
            <p:cNvSpPr txBox="1"/>
            <p:nvPr/>
          </p:nvSpPr>
          <p:spPr>
            <a:xfrm>
              <a:off x="6195464" y="1613915"/>
              <a:ext cx="2964076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b="0" i="0">
                  <a:solidFill>
                    <a:schemeClr val="tx1"/>
                  </a:solidFill>
                  <a:effectLst/>
                  <a:latin typeface="Söhne"/>
                </a:rPr>
                <a:t>Reduces latency by directing traffic to the closest server.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b="0" i="0">
                  <a:solidFill>
                    <a:schemeClr val="tx1"/>
                  </a:solidFill>
                  <a:effectLst/>
                  <a:latin typeface="Söhne"/>
                </a:rPr>
                <a:t>Provides redundancy and fault tolerance.</a:t>
              </a:r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60C6919-04C2-285F-C4ED-AA0044C93A6B}"/>
              </a:ext>
            </a:extLst>
          </p:cNvPr>
          <p:cNvGrpSpPr/>
          <p:nvPr/>
        </p:nvGrpSpPr>
        <p:grpSpPr>
          <a:xfrm>
            <a:off x="9091091" y="1613915"/>
            <a:ext cx="2976801" cy="3131943"/>
            <a:chOff x="9091091" y="1613915"/>
            <a:chExt cx="2976801" cy="3131943"/>
          </a:xfrm>
        </p:grpSpPr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926DABF2-ACEC-30BD-407D-6A0CA7AC53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091091" y="2840706"/>
              <a:ext cx="2976801" cy="1905152"/>
            </a:xfrm>
            <a:prstGeom prst="rect">
              <a:avLst/>
            </a:prstGeom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BBA476A-BF79-85FE-665D-4FEF60C7FA1F}"/>
                </a:ext>
              </a:extLst>
            </p:cNvPr>
            <p:cNvSpPr txBox="1"/>
            <p:nvPr/>
          </p:nvSpPr>
          <p:spPr>
            <a:xfrm>
              <a:off x="9103816" y="1613915"/>
              <a:ext cx="296407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b="0" i="0">
                  <a:solidFill>
                    <a:schemeClr val="tx1"/>
                  </a:solidFill>
                  <a:effectLst/>
                  <a:latin typeface="Söhne"/>
                </a:rPr>
                <a:t>Often used for DDoS mitigation.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EC985E5A-56E9-AD28-F4B7-623D9C034B88}"/>
              </a:ext>
            </a:extLst>
          </p:cNvPr>
          <p:cNvSpPr txBox="1"/>
          <p:nvPr/>
        </p:nvSpPr>
        <p:spPr>
          <a:xfrm>
            <a:off x="125784" y="147374"/>
            <a:ext cx="64490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/>
              <a:t>What is anycast? &amp; Why Anycast?</a:t>
            </a:r>
          </a:p>
        </p:txBody>
      </p:sp>
    </p:spTree>
    <p:extLst>
      <p:ext uri="{BB962C8B-B14F-4D97-AF65-F5344CB8AC3E}">
        <p14:creationId xmlns:p14="http://schemas.microsoft.com/office/powerpoint/2010/main" val="189937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cloud computing&#10;&#10;Description automatically generated">
            <a:extLst>
              <a:ext uri="{FF2B5EF4-FFF2-40B4-BE49-F238E27FC236}">
                <a16:creationId xmlns:a16="http://schemas.microsoft.com/office/drawing/2014/main" id="{59D8C656-0B4B-AA7C-416A-5852D28F7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272" y="765565"/>
            <a:ext cx="8049491" cy="5326869"/>
          </a:xfrm>
          <a:prstGeom prst="rect">
            <a:avLst/>
          </a:prstGeom>
        </p:spPr>
      </p:pic>
      <p:sp>
        <p:nvSpPr>
          <p:cNvPr id="6" name="Google Shape;153;p18">
            <a:extLst>
              <a:ext uri="{FF2B5EF4-FFF2-40B4-BE49-F238E27FC236}">
                <a16:creationId xmlns:a16="http://schemas.microsoft.com/office/drawing/2014/main" id="{49513306-8379-04AF-B6C8-F665B72BDFF1}"/>
              </a:ext>
            </a:extLst>
          </p:cNvPr>
          <p:cNvSpPr txBox="1"/>
          <p:nvPr/>
        </p:nvSpPr>
        <p:spPr>
          <a:xfrm>
            <a:off x="413117" y="339221"/>
            <a:ext cx="9979708" cy="852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example of Anycast network routing!!!</a:t>
            </a:r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23;p17">
            <a:extLst>
              <a:ext uri="{FF2B5EF4-FFF2-40B4-BE49-F238E27FC236}">
                <a16:creationId xmlns:a16="http://schemas.microsoft.com/office/drawing/2014/main" id="{DCD33DB3-6A15-3AE3-97D9-23135D78A4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90414" y="6092434"/>
            <a:ext cx="3383316" cy="491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-US" sz="1100" i="1">
                <a:solidFill>
                  <a:srgbClr val="202122"/>
                </a:solidFill>
                <a:highlight>
                  <a:srgbClr val="FFFFFF"/>
                </a:highlight>
              </a:rPr>
              <a:t>Reference from </a:t>
            </a:r>
            <a:r>
              <a:rPr lang="en-US" sz="1100" b="1" i="1">
                <a:solidFill>
                  <a:srgbClr val="202122"/>
                </a:solidFill>
                <a:highlight>
                  <a:srgbClr val="FFFFFF"/>
                </a:highlight>
              </a:rPr>
              <a:t>SIDN Labs </a:t>
            </a:r>
            <a:endParaRPr sz="1100" b="1" i="1">
              <a:solidFill>
                <a:srgbClr val="202122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85767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8D8C6-9F1E-6817-3D6B-884BF4BB5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393862"/>
            <a:ext cx="11360800" cy="763600"/>
          </a:xfrm>
        </p:spPr>
        <p:txBody>
          <a:bodyPr/>
          <a:lstStyle/>
          <a:p>
            <a:r>
              <a:rPr lang="en-US"/>
              <a:t>Routing Schemes Compared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2DC0AF-6BBA-004A-BE29-4F25FD71C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246" y="1414317"/>
            <a:ext cx="8859486" cy="4620270"/>
          </a:xfrm>
          <a:prstGeom prst="rect">
            <a:avLst/>
          </a:prstGeom>
        </p:spPr>
      </p:pic>
      <p:sp>
        <p:nvSpPr>
          <p:cNvPr id="4" name="Google Shape;123;p17">
            <a:extLst>
              <a:ext uri="{FF2B5EF4-FFF2-40B4-BE49-F238E27FC236}">
                <a16:creationId xmlns:a16="http://schemas.microsoft.com/office/drawing/2014/main" id="{2CAFA097-3D6D-BD64-3F48-91914E2317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16094" y="6447060"/>
            <a:ext cx="3383316" cy="491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-US" sz="1100" i="1">
                <a:solidFill>
                  <a:srgbClr val="202122"/>
                </a:solidFill>
                <a:highlight>
                  <a:srgbClr val="FFFFFF"/>
                </a:highlight>
              </a:rPr>
              <a:t>Reference from </a:t>
            </a:r>
            <a:r>
              <a:rPr lang="en-US" sz="1100" b="1" i="1">
                <a:solidFill>
                  <a:srgbClr val="202122"/>
                </a:solidFill>
                <a:highlight>
                  <a:srgbClr val="FFFFFF"/>
                </a:highlight>
              </a:rPr>
              <a:t>ISOC Anycast DNS training</a:t>
            </a:r>
            <a:endParaRPr sz="1100" b="1" i="1">
              <a:solidFill>
                <a:srgbClr val="202122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55928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"/>
          <p:cNvSpPr/>
          <p:nvPr/>
        </p:nvSpPr>
        <p:spPr>
          <a:xfrm>
            <a:off x="0" y="-1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1"/>
          <p:cNvSpPr txBox="1">
            <a:spLocks noGrp="1"/>
          </p:cNvSpPr>
          <p:nvPr>
            <p:ph type="title"/>
          </p:nvPr>
        </p:nvSpPr>
        <p:spPr>
          <a:xfrm>
            <a:off x="2019300" y="538956"/>
            <a:ext cx="8985250" cy="1118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37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Advantages of running anycast on recursive DNS servers</a:t>
            </a:r>
            <a:endParaRPr sz="3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21" descr="Laptop Secu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4900" y="538956"/>
            <a:ext cx="749300" cy="7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1"/>
          <p:cNvSpPr txBox="1">
            <a:spLocks noGrp="1"/>
          </p:cNvSpPr>
          <p:nvPr>
            <p:ph type="body" idx="1"/>
          </p:nvPr>
        </p:nvSpPr>
        <p:spPr>
          <a:xfrm>
            <a:off x="1009650" y="1847849"/>
            <a:ext cx="9994900" cy="4254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09585" lvl="0" indent="-22860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000" b="0" i="0"/>
              <a:t>Running anycast on recursive DNS servers provides several advantages that enhance the performance, availability, and reliability of DNS services. Anycast is a network addressing and routing technique that allows multiple servers located in different geographic locations to share the same IP address.</a:t>
            </a:r>
            <a:br>
              <a:rPr lang="en-US" sz="2000" b="0" i="0"/>
            </a:br>
            <a:endParaRPr sz="2000" b="0" i="0"/>
          </a:p>
        </p:txBody>
      </p:sp>
      <p:sp>
        <p:nvSpPr>
          <p:cNvPr id="219" name="Google Shape;219;p21"/>
          <p:cNvSpPr txBox="1"/>
          <p:nvPr/>
        </p:nvSpPr>
        <p:spPr>
          <a:xfrm>
            <a:off x="831200" y="3047200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14350" marR="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1"/>
          <p:cNvSpPr txBox="1"/>
          <p:nvPr/>
        </p:nvSpPr>
        <p:spPr>
          <a:xfrm>
            <a:off x="2019300" y="3398350"/>
            <a:ext cx="42423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Load Distribution</a:t>
            </a:r>
            <a:endParaRPr sz="1800" b="0" i="0" u="none" strike="noStrike" cap="none">
              <a:solidFill>
                <a:srgbClr val="D1D5D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Proximity-based Routing</a:t>
            </a:r>
            <a:endParaRPr sz="1800" b="0" i="0" u="none" strike="noStrike" cap="none">
              <a:solidFill>
                <a:srgbClr val="D1D5D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 Availability</a:t>
            </a:r>
            <a:endParaRPr sz="1800" b="0" i="0" u="none" strike="noStrike" cap="none">
              <a:solidFill>
                <a:srgbClr val="D1D5D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Scalability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 Efficiency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Simplified Configuration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……etc.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2"/>
          <p:cNvSpPr/>
          <p:nvPr/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2"/>
          <p:cNvSpPr txBox="1"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Recursive DNS Server Installation concept.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66" y="1798404"/>
            <a:ext cx="12192000" cy="4885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3"/>
          <p:cNvSpPr/>
          <p:nvPr/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5294"/>
                </a:srgbClr>
              </a:gs>
              <a:gs pos="100000">
                <a:srgbClr val="2F5496"/>
              </a:gs>
            </a:gsLst>
            <a:lin ang="197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3"/>
          <p:cNvSpPr/>
          <p:nvPr/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0">
                <a:srgbClr val="1F3864">
                  <a:alpha val="67450"/>
                </a:srgbClr>
              </a:gs>
              <a:gs pos="19000">
                <a:srgbClr val="1F3864">
                  <a:alpha val="67450"/>
                </a:srgbClr>
              </a:gs>
              <a:gs pos="100000">
                <a:srgbClr val="4472C4">
                  <a:alpha val="47450"/>
                </a:srgbClr>
              </a:gs>
            </a:gsLst>
            <a:lin ang="191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3"/>
          <p:cNvSpPr/>
          <p:nvPr/>
        </p:nvSpPr>
        <p:spPr>
          <a:xfrm rot="-54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0">
                <a:srgbClr val="2F5496">
                  <a:alpha val="15294"/>
                </a:srgbClr>
              </a:gs>
              <a:gs pos="23000">
                <a:srgbClr val="2F5496">
                  <a:alpha val="15294"/>
                </a:srgbClr>
              </a:gs>
              <a:gs pos="99000">
                <a:srgbClr val="000000">
                  <a:alpha val="44313"/>
                </a:srgbClr>
              </a:gs>
              <a:gs pos="100000">
                <a:srgbClr val="000000">
                  <a:alpha val="44313"/>
                </a:srgbClr>
              </a:gs>
            </a:gsLst>
            <a:lin ang="210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3"/>
          <p:cNvSpPr txBox="1"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Recursive DNS Server Installation concept.</a:t>
            </a:r>
            <a:endParaRPr/>
          </a:p>
        </p:txBody>
      </p:sp>
      <p:grpSp>
        <p:nvGrpSpPr>
          <p:cNvPr id="238" name="Google Shape;238;p23"/>
          <p:cNvGrpSpPr/>
          <p:nvPr/>
        </p:nvGrpSpPr>
        <p:grpSpPr>
          <a:xfrm>
            <a:off x="644056" y="2275248"/>
            <a:ext cx="11243144" cy="4028463"/>
            <a:chOff x="0" y="1673"/>
            <a:chExt cx="11243144" cy="4028463"/>
          </a:xfrm>
        </p:grpSpPr>
        <p:sp>
          <p:nvSpPr>
            <p:cNvPr id="239" name="Google Shape;239;p23"/>
            <p:cNvSpPr/>
            <p:nvPr/>
          </p:nvSpPr>
          <p:spPr>
            <a:xfrm>
              <a:off x="0" y="1673"/>
              <a:ext cx="11243144" cy="848097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3"/>
            <p:cNvSpPr/>
            <p:nvPr/>
          </p:nvSpPr>
          <p:spPr>
            <a:xfrm>
              <a:off x="256549" y="192495"/>
              <a:ext cx="466453" cy="466453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>
                  <a:alpha val="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3"/>
            <p:cNvSpPr/>
            <p:nvPr/>
          </p:nvSpPr>
          <p:spPr>
            <a:xfrm>
              <a:off x="979552" y="1673"/>
              <a:ext cx="10263591" cy="8480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3"/>
            <p:cNvSpPr txBox="1"/>
            <p:nvPr/>
          </p:nvSpPr>
          <p:spPr>
            <a:xfrm>
              <a:off x="979552" y="1673"/>
              <a:ext cx="10263591" cy="8480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9750" tIns="89750" rIns="89750" bIns="89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recursion</a:t>
              </a:r>
              <a:b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 To define Authoritative server or Recursive DNS Server.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3"/>
            <p:cNvSpPr/>
            <p:nvPr/>
          </p:nvSpPr>
          <p:spPr>
            <a:xfrm>
              <a:off x="0" y="1061795"/>
              <a:ext cx="11243144" cy="848097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3"/>
            <p:cNvSpPr/>
            <p:nvPr/>
          </p:nvSpPr>
          <p:spPr>
            <a:xfrm>
              <a:off x="256549" y="1252617"/>
              <a:ext cx="466453" cy="466453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>
                  <a:alpha val="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3"/>
            <p:cNvSpPr/>
            <p:nvPr/>
          </p:nvSpPr>
          <p:spPr>
            <a:xfrm>
              <a:off x="979552" y="1061795"/>
              <a:ext cx="10263591" cy="8480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3"/>
            <p:cNvSpPr txBox="1"/>
            <p:nvPr/>
          </p:nvSpPr>
          <p:spPr>
            <a:xfrm>
              <a:off x="979552" y="1061795"/>
              <a:ext cx="10263591" cy="8480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9750" tIns="89750" rIns="89750" bIns="89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allow-query</a:t>
              </a:r>
              <a:br>
                <a:rPr lang="en-US" sz="1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 To allow who can query the domain to this server.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3"/>
            <p:cNvSpPr/>
            <p:nvPr/>
          </p:nvSpPr>
          <p:spPr>
            <a:xfrm>
              <a:off x="0" y="2121917"/>
              <a:ext cx="11243144" cy="848097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3"/>
            <p:cNvSpPr/>
            <p:nvPr/>
          </p:nvSpPr>
          <p:spPr>
            <a:xfrm>
              <a:off x="256549" y="2312739"/>
              <a:ext cx="466453" cy="466453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>
                  <a:alpha val="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3"/>
            <p:cNvSpPr/>
            <p:nvPr/>
          </p:nvSpPr>
          <p:spPr>
            <a:xfrm>
              <a:off x="979552" y="2121917"/>
              <a:ext cx="10263591" cy="8480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3"/>
            <p:cNvSpPr txBox="1"/>
            <p:nvPr/>
          </p:nvSpPr>
          <p:spPr>
            <a:xfrm>
              <a:off x="979552" y="2121917"/>
              <a:ext cx="10263591" cy="8480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9750" tIns="89750" rIns="89750" bIns="89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listen-on</a:t>
              </a:r>
              <a:br>
                <a:rPr lang="en-US"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  To listen client DNS queries 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23"/>
            <p:cNvSpPr/>
            <p:nvPr/>
          </p:nvSpPr>
          <p:spPr>
            <a:xfrm>
              <a:off x="0" y="3182039"/>
              <a:ext cx="11243144" cy="848097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3"/>
            <p:cNvSpPr/>
            <p:nvPr/>
          </p:nvSpPr>
          <p:spPr>
            <a:xfrm>
              <a:off x="256549" y="3372861"/>
              <a:ext cx="466453" cy="466453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>
                  <a:alpha val="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3"/>
            <p:cNvSpPr/>
            <p:nvPr/>
          </p:nvSpPr>
          <p:spPr>
            <a:xfrm>
              <a:off x="979552" y="3182039"/>
              <a:ext cx="10263591" cy="8480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3"/>
            <p:cNvSpPr txBox="1"/>
            <p:nvPr/>
          </p:nvSpPr>
          <p:spPr>
            <a:xfrm>
              <a:off x="979552" y="3182039"/>
              <a:ext cx="10263591" cy="8480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9750" tIns="89750" rIns="89750" bIns="89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query-source</a:t>
              </a:r>
              <a:br>
                <a:rPr lang="en-US"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  To send query to another DNS server.</a:t>
              </a: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5"/>
          <p:cNvSpPr txBox="1">
            <a:spLocks noGrp="1"/>
          </p:cNvSpPr>
          <p:nvPr>
            <p:ph type="title"/>
          </p:nvPr>
        </p:nvSpPr>
        <p:spPr>
          <a:xfrm>
            <a:off x="175570" y="192568"/>
            <a:ext cx="10077140" cy="641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1">
                <a:latin typeface="Calibri"/>
                <a:ea typeface="Calibri"/>
                <a:cs typeface="Calibri"/>
                <a:sym typeface="Calibri"/>
              </a:rPr>
              <a:t>Recursive DNS Server Installation Example.</a:t>
            </a:r>
            <a:endParaRPr sz="2800" b="1"/>
          </a:p>
        </p:txBody>
      </p:sp>
      <p:sp>
        <p:nvSpPr>
          <p:cNvPr id="275" name="Google Shape;275;p25"/>
          <p:cNvSpPr txBox="1">
            <a:spLocks noGrp="1"/>
          </p:cNvSpPr>
          <p:nvPr>
            <p:ph type="body" idx="1"/>
          </p:nvPr>
        </p:nvSpPr>
        <p:spPr>
          <a:xfrm>
            <a:off x="415600" y="177971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/>
              <a:t>options {</a:t>
            </a:r>
            <a:endParaRPr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/>
              <a:t>        directory "/var/cache/bind";</a:t>
            </a:r>
            <a:endParaRPr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/>
              <a:t>        recursion yes; </a:t>
            </a:r>
            <a:r>
              <a:rPr lang="en-US" sz="1400" b="1"/>
              <a:t>// allow recursive queries</a:t>
            </a:r>
            <a:endParaRPr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/>
              <a:t>        allow-query { localhost; 172.16.255.0/24; }; </a:t>
            </a:r>
            <a:r>
              <a:rPr lang="en-US" sz="1400" b="1"/>
              <a:t>// allow queries from localhost and client network</a:t>
            </a:r>
            <a:endParaRPr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/>
              <a:t>        listen-on { localhost; 10.10.10.10; 11.11.11.11; }; </a:t>
            </a:r>
            <a:r>
              <a:rPr lang="en-US" sz="1400" b="1"/>
              <a:t>// allow server IPV4 address to listen DNS queries from client</a:t>
            </a:r>
            <a:endParaRPr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/>
              <a:t>        query-source 103.103.1.1;</a:t>
            </a:r>
            <a:r>
              <a:rPr lang="en-US" sz="1400" b="1"/>
              <a:t> //Specific IP address for DNS Server Outbound Query</a:t>
            </a:r>
            <a:endParaRPr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400"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/>
              <a:t>        </a:t>
            </a:r>
            <a:r>
              <a:rPr lang="en-US" sz="1400" err="1"/>
              <a:t>dnssec</a:t>
            </a:r>
            <a:r>
              <a:rPr lang="en-US" sz="1400"/>
              <a:t>-validation auto;</a:t>
            </a:r>
            <a:endParaRPr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400"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/>
              <a:t>        listen-on-v6 { any; };</a:t>
            </a:r>
            <a:endParaRPr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/>
              <a:t>};</a:t>
            </a:r>
            <a:endParaRPr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400"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/>
              <a:t>logging{</a:t>
            </a:r>
            <a:endParaRPr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/>
              <a:t>        channel query logging {</a:t>
            </a:r>
            <a:endParaRPr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/>
              <a:t>                file "/var/log/named/query.log" versions 3 size 10m;</a:t>
            </a:r>
            <a:endParaRPr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/>
              <a:t>                severity debug 3;</a:t>
            </a:r>
            <a:endParaRPr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/>
              <a:t>                print-time yes;</a:t>
            </a:r>
            <a:endParaRPr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/>
              <a:t>                print-severity yes;</a:t>
            </a:r>
            <a:endParaRPr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/>
              <a:t>                print-category yes; };</a:t>
            </a:r>
            <a:endParaRPr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/>
              <a:t>        category queries {</a:t>
            </a:r>
            <a:endParaRPr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/>
              <a:t>                query logging; };</a:t>
            </a:r>
            <a:endParaRPr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/>
              <a:t>};</a:t>
            </a:r>
            <a:endParaRPr/>
          </a:p>
        </p:txBody>
      </p:sp>
      <p:sp>
        <p:nvSpPr>
          <p:cNvPr id="276" name="Google Shape;276;p25"/>
          <p:cNvSpPr txBox="1"/>
          <p:nvPr/>
        </p:nvSpPr>
        <p:spPr>
          <a:xfrm>
            <a:off x="415600" y="996763"/>
            <a:ext cx="10077140" cy="374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5"/>
          <p:cNvSpPr txBox="1"/>
          <p:nvPr/>
        </p:nvSpPr>
        <p:spPr>
          <a:xfrm>
            <a:off x="327970" y="1447608"/>
            <a:ext cx="60979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/etc/bind/named.conf.options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5"/>
          <p:cNvSpPr txBox="1"/>
          <p:nvPr/>
        </p:nvSpPr>
        <p:spPr>
          <a:xfrm>
            <a:off x="415600" y="834203"/>
            <a:ext cx="10077140" cy="374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Bind DNS Configuration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4"/>
          <p:cNvSpPr txBox="1">
            <a:spLocks noGrp="1"/>
          </p:cNvSpPr>
          <p:nvPr>
            <p:ph type="title"/>
          </p:nvPr>
        </p:nvSpPr>
        <p:spPr>
          <a:xfrm>
            <a:off x="175570" y="192568"/>
            <a:ext cx="10077140" cy="641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1">
                <a:latin typeface="Calibri"/>
                <a:ea typeface="Calibri"/>
                <a:cs typeface="Calibri"/>
                <a:sym typeface="Calibri"/>
              </a:rPr>
              <a:t>Recursive DNS Server Installation Example.</a:t>
            </a:r>
            <a:endParaRPr sz="2800" b="1"/>
          </a:p>
        </p:txBody>
      </p:sp>
      <p:sp>
        <p:nvSpPr>
          <p:cNvPr id="260" name="Google Shape;260;p24"/>
          <p:cNvSpPr/>
          <p:nvPr/>
        </p:nvSpPr>
        <p:spPr>
          <a:xfrm>
            <a:off x="1463040" y="1950720"/>
            <a:ext cx="1107440" cy="2032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4"/>
          <p:cNvSpPr/>
          <p:nvPr/>
        </p:nvSpPr>
        <p:spPr>
          <a:xfrm>
            <a:off x="1483360" y="3088640"/>
            <a:ext cx="1107440" cy="203200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rgbClr val="6B51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24"/>
          <p:cNvSpPr/>
          <p:nvPr/>
        </p:nvSpPr>
        <p:spPr>
          <a:xfrm>
            <a:off x="1483360" y="4267200"/>
            <a:ext cx="1107440" cy="203200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rgbClr val="6B51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4"/>
          <p:cNvSpPr/>
          <p:nvPr/>
        </p:nvSpPr>
        <p:spPr>
          <a:xfrm>
            <a:off x="1493520" y="5405120"/>
            <a:ext cx="1107440" cy="203200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rgbClr val="6B51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24"/>
          <p:cNvSpPr/>
          <p:nvPr/>
        </p:nvSpPr>
        <p:spPr>
          <a:xfrm>
            <a:off x="995680" y="2733040"/>
            <a:ext cx="670560" cy="203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4"/>
          <p:cNvSpPr/>
          <p:nvPr/>
        </p:nvSpPr>
        <p:spPr>
          <a:xfrm>
            <a:off x="1005840" y="3870960"/>
            <a:ext cx="670560" cy="203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24"/>
          <p:cNvSpPr/>
          <p:nvPr/>
        </p:nvSpPr>
        <p:spPr>
          <a:xfrm>
            <a:off x="1002792" y="5008880"/>
            <a:ext cx="737616" cy="203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4"/>
          <p:cNvSpPr txBox="1">
            <a:spLocks noGrp="1"/>
          </p:cNvSpPr>
          <p:nvPr>
            <p:ph type="body" idx="1"/>
          </p:nvPr>
        </p:nvSpPr>
        <p:spPr>
          <a:xfrm>
            <a:off x="754690" y="1493306"/>
            <a:ext cx="11360800" cy="4846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/>
              <a:t>ens3: &lt;BROADCAST,MULTICAST,UP,LOWER_UP&gt; </a:t>
            </a:r>
            <a:r>
              <a:rPr lang="en-US" sz="1400" err="1"/>
              <a:t>mtu</a:t>
            </a:r>
            <a:r>
              <a:rPr lang="en-US" sz="1400"/>
              <a:t> 1500 </a:t>
            </a:r>
            <a:r>
              <a:rPr lang="en-US" sz="1400" err="1"/>
              <a:t>qdisc</a:t>
            </a:r>
            <a:r>
              <a:rPr lang="en-US" sz="1400"/>
              <a:t> </a:t>
            </a:r>
            <a:r>
              <a:rPr lang="en-US" sz="1400" err="1"/>
              <a:t>fqcodel</a:t>
            </a:r>
            <a:r>
              <a:rPr lang="en-US" sz="1400"/>
              <a:t> state UP group default </a:t>
            </a:r>
            <a:r>
              <a:rPr lang="en-US" sz="1400" err="1"/>
              <a:t>qlen</a:t>
            </a:r>
            <a:r>
              <a:rPr lang="en-US" sz="1400"/>
              <a:t> 1000</a:t>
            </a:r>
            <a:endParaRPr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/>
              <a:t>    link/ether 00:50:01:00:16:00 </a:t>
            </a:r>
            <a:r>
              <a:rPr lang="en-US" sz="1400" err="1"/>
              <a:t>brd</a:t>
            </a:r>
            <a:r>
              <a:rPr lang="en-US" sz="1400"/>
              <a:t> </a:t>
            </a:r>
            <a:r>
              <a:rPr lang="en-US" sz="1400" err="1"/>
              <a:t>ff:ff:ff:ff:ff:ff</a:t>
            </a:r>
            <a:endParaRPr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/>
              <a:t>    </a:t>
            </a:r>
            <a:r>
              <a:rPr lang="en-US" sz="1400" err="1"/>
              <a:t>inet</a:t>
            </a:r>
            <a:r>
              <a:rPr lang="en-US" sz="1400"/>
              <a:t> </a:t>
            </a:r>
            <a:r>
              <a:rPr lang="en-US" sz="1400" b="1"/>
              <a:t>172.16.1.2/24</a:t>
            </a:r>
            <a:r>
              <a:rPr lang="en-US" sz="1400"/>
              <a:t> </a:t>
            </a:r>
            <a:r>
              <a:rPr lang="en-US" sz="1400" err="1"/>
              <a:t>brd</a:t>
            </a:r>
            <a:r>
              <a:rPr lang="en-US" sz="1400"/>
              <a:t> 172.16.1.255 scope global ens3</a:t>
            </a:r>
            <a:endParaRPr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/>
              <a:t>       </a:t>
            </a:r>
            <a:r>
              <a:rPr lang="en-US" sz="1400" err="1"/>
              <a:t>valid_lft</a:t>
            </a:r>
            <a:r>
              <a:rPr lang="en-US" sz="1400"/>
              <a:t> forever </a:t>
            </a:r>
            <a:r>
              <a:rPr lang="en-US" sz="1400" err="1"/>
              <a:t>preferred_lft</a:t>
            </a:r>
            <a:r>
              <a:rPr lang="en-US" sz="1400"/>
              <a:t> forever</a:t>
            </a:r>
            <a:endParaRPr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/>
              <a:t>    inet6 fe80::250:1ff:fe00:1600/64 scope link</a:t>
            </a:r>
            <a:endParaRPr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/>
              <a:t>       </a:t>
            </a:r>
            <a:r>
              <a:rPr lang="en-US" sz="1400" err="1"/>
              <a:t>valid_lft</a:t>
            </a:r>
            <a:r>
              <a:rPr lang="en-US" sz="1400"/>
              <a:t> forever </a:t>
            </a:r>
            <a:r>
              <a:rPr lang="en-US" sz="1400" err="1"/>
              <a:t>preferred_lft</a:t>
            </a:r>
            <a:r>
              <a:rPr lang="en-US" sz="1400"/>
              <a:t> forever</a:t>
            </a:r>
            <a:endParaRPr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/>
              <a:t>any10.vip: &lt;BROADCAST,NOARP,UP,LOWER_UP&gt; </a:t>
            </a:r>
            <a:r>
              <a:rPr lang="en-US" sz="1400" err="1"/>
              <a:t>mtu</a:t>
            </a:r>
            <a:r>
              <a:rPr lang="en-US" sz="1400"/>
              <a:t> 1500 </a:t>
            </a:r>
            <a:r>
              <a:rPr lang="en-US" sz="1400" err="1"/>
              <a:t>qdisc</a:t>
            </a:r>
            <a:r>
              <a:rPr lang="en-US" sz="1400"/>
              <a:t> </a:t>
            </a:r>
            <a:r>
              <a:rPr lang="en-US" sz="1400" err="1"/>
              <a:t>noqueue</a:t>
            </a:r>
            <a:r>
              <a:rPr lang="en-US" sz="1400"/>
              <a:t> state UNKNOWN group default </a:t>
            </a:r>
            <a:r>
              <a:rPr lang="en-US" sz="1400" err="1"/>
              <a:t>qlen</a:t>
            </a:r>
            <a:r>
              <a:rPr lang="en-US" sz="1400"/>
              <a:t> 1000</a:t>
            </a:r>
            <a:endParaRPr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/>
              <a:t>    link/ether 0e:f0:e8:74:2e:69 </a:t>
            </a:r>
            <a:r>
              <a:rPr lang="en-US" sz="1400" err="1"/>
              <a:t>brd</a:t>
            </a:r>
            <a:r>
              <a:rPr lang="en-US" sz="1400"/>
              <a:t> </a:t>
            </a:r>
            <a:r>
              <a:rPr lang="en-US" sz="1400" err="1"/>
              <a:t>ff:ff:ff:ff:ff:ff</a:t>
            </a:r>
            <a:endParaRPr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/>
              <a:t>    </a:t>
            </a:r>
            <a:r>
              <a:rPr lang="en-US" sz="1400" err="1"/>
              <a:t>inet</a:t>
            </a:r>
            <a:r>
              <a:rPr lang="en-US" sz="1400"/>
              <a:t> </a:t>
            </a:r>
            <a:r>
              <a:rPr lang="en-US" sz="1400" b="1"/>
              <a:t>10.10.10.10/32</a:t>
            </a:r>
            <a:r>
              <a:rPr lang="en-US" sz="1400"/>
              <a:t> scope global any10.vip</a:t>
            </a:r>
            <a:endParaRPr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/>
              <a:t>       </a:t>
            </a:r>
            <a:r>
              <a:rPr lang="en-US" sz="1400" err="1"/>
              <a:t>valid_lft</a:t>
            </a:r>
            <a:r>
              <a:rPr lang="en-US" sz="1400"/>
              <a:t> forever </a:t>
            </a:r>
            <a:r>
              <a:rPr lang="en-US" sz="1400" err="1"/>
              <a:t>preferred_lft</a:t>
            </a:r>
            <a:r>
              <a:rPr lang="en-US" sz="1400"/>
              <a:t> forever</a:t>
            </a:r>
            <a:endParaRPr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/>
              <a:t>    inet6 fe80::cf0:e8ff:fe74:2e69/64 scope link</a:t>
            </a:r>
            <a:endParaRPr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/>
              <a:t>       </a:t>
            </a:r>
            <a:r>
              <a:rPr lang="en-US" sz="1400" err="1"/>
              <a:t>valid_lft</a:t>
            </a:r>
            <a:r>
              <a:rPr lang="en-US" sz="1400"/>
              <a:t> forever </a:t>
            </a:r>
            <a:r>
              <a:rPr lang="en-US" sz="1400" err="1"/>
              <a:t>preferred_lft</a:t>
            </a:r>
            <a:r>
              <a:rPr lang="en-US" sz="1400"/>
              <a:t> forever</a:t>
            </a:r>
            <a:endParaRPr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/>
              <a:t>any11.vip: &lt;BROADCAST,NOARP,UP,LOWER_UP&gt; </a:t>
            </a:r>
            <a:r>
              <a:rPr lang="en-US" sz="1400" err="1"/>
              <a:t>mtu</a:t>
            </a:r>
            <a:r>
              <a:rPr lang="en-US" sz="1400"/>
              <a:t> 1500 </a:t>
            </a:r>
            <a:r>
              <a:rPr lang="en-US" sz="1400" err="1"/>
              <a:t>qdisc</a:t>
            </a:r>
            <a:r>
              <a:rPr lang="en-US" sz="1400"/>
              <a:t> </a:t>
            </a:r>
            <a:r>
              <a:rPr lang="en-US" sz="1400" err="1"/>
              <a:t>noqueue</a:t>
            </a:r>
            <a:r>
              <a:rPr lang="en-US" sz="1400"/>
              <a:t> state UNKNOWN group default </a:t>
            </a:r>
            <a:r>
              <a:rPr lang="en-US" sz="1400" err="1"/>
              <a:t>qlen</a:t>
            </a:r>
            <a:r>
              <a:rPr lang="en-US" sz="1400"/>
              <a:t> 1000</a:t>
            </a:r>
            <a:endParaRPr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/>
              <a:t>    link/ether 3a:e7:76:ec:28:13 </a:t>
            </a:r>
            <a:r>
              <a:rPr lang="en-US" sz="1400" err="1"/>
              <a:t>brd</a:t>
            </a:r>
            <a:r>
              <a:rPr lang="en-US" sz="1400"/>
              <a:t> </a:t>
            </a:r>
            <a:r>
              <a:rPr lang="en-US" sz="1400" err="1"/>
              <a:t>ff:ff:ff:ff:ff:ff</a:t>
            </a:r>
            <a:endParaRPr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/>
              <a:t>    </a:t>
            </a:r>
            <a:r>
              <a:rPr lang="en-US" sz="1400" err="1"/>
              <a:t>inet</a:t>
            </a:r>
            <a:r>
              <a:rPr lang="en-US" sz="1400"/>
              <a:t> </a:t>
            </a:r>
            <a:r>
              <a:rPr lang="en-US" sz="1400" b="1"/>
              <a:t>11.11.11.11/32 </a:t>
            </a:r>
            <a:r>
              <a:rPr lang="en-US" sz="1400"/>
              <a:t>scope global any11.vip</a:t>
            </a:r>
            <a:endParaRPr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/>
              <a:t>       </a:t>
            </a:r>
            <a:r>
              <a:rPr lang="en-US" sz="1400" err="1"/>
              <a:t>valid_lft</a:t>
            </a:r>
            <a:r>
              <a:rPr lang="en-US" sz="1400"/>
              <a:t> forever </a:t>
            </a:r>
            <a:r>
              <a:rPr lang="en-US" sz="1400" err="1"/>
              <a:t>preferred_lft</a:t>
            </a:r>
            <a:r>
              <a:rPr lang="en-US" sz="1400"/>
              <a:t> forever</a:t>
            </a:r>
            <a:endParaRPr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/>
              <a:t>    inet6 fe80::38e7:76ff:feec:2813/64 scope link</a:t>
            </a:r>
            <a:endParaRPr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/>
              <a:t>       </a:t>
            </a:r>
            <a:r>
              <a:rPr lang="en-US" sz="1400" err="1"/>
              <a:t>valid_lft</a:t>
            </a:r>
            <a:r>
              <a:rPr lang="en-US" sz="1400"/>
              <a:t> forever </a:t>
            </a:r>
            <a:r>
              <a:rPr lang="en-US" sz="1400" err="1"/>
              <a:t>preferred_lft</a:t>
            </a:r>
            <a:r>
              <a:rPr lang="en-US" sz="1400"/>
              <a:t> forever</a:t>
            </a:r>
            <a:endParaRPr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/>
              <a:t> </a:t>
            </a:r>
            <a:r>
              <a:rPr lang="en-US" sz="1400" err="1"/>
              <a:t>public.vip</a:t>
            </a:r>
            <a:r>
              <a:rPr lang="en-US" sz="1400"/>
              <a:t>: &lt;BROADCAST,NOARP,UP,LOWER_UP&gt; </a:t>
            </a:r>
            <a:r>
              <a:rPr lang="en-US" sz="1400" err="1"/>
              <a:t>mtu</a:t>
            </a:r>
            <a:r>
              <a:rPr lang="en-US" sz="1400"/>
              <a:t> 1500 </a:t>
            </a:r>
            <a:r>
              <a:rPr lang="en-US" sz="1400" err="1"/>
              <a:t>qdisc</a:t>
            </a:r>
            <a:r>
              <a:rPr lang="en-US" sz="1400"/>
              <a:t> </a:t>
            </a:r>
            <a:r>
              <a:rPr lang="en-US" sz="1400" err="1"/>
              <a:t>noqueue</a:t>
            </a:r>
            <a:r>
              <a:rPr lang="en-US" sz="1400"/>
              <a:t> state UNKNOWN group default </a:t>
            </a:r>
            <a:r>
              <a:rPr lang="en-US" sz="1400" err="1"/>
              <a:t>qlen</a:t>
            </a:r>
            <a:r>
              <a:rPr lang="en-US" sz="1400"/>
              <a:t> 1000</a:t>
            </a:r>
            <a:endParaRPr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/>
              <a:t>    link/ether 22:94:a7:80:e7:e2 </a:t>
            </a:r>
            <a:r>
              <a:rPr lang="en-US" sz="1400" err="1"/>
              <a:t>brd</a:t>
            </a:r>
            <a:r>
              <a:rPr lang="en-US" sz="1400"/>
              <a:t> </a:t>
            </a:r>
            <a:r>
              <a:rPr lang="en-US" sz="1400" err="1"/>
              <a:t>ff:ff:ff:ff:ff:ff</a:t>
            </a:r>
            <a:endParaRPr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/>
              <a:t>    </a:t>
            </a:r>
            <a:r>
              <a:rPr lang="en-US" sz="1400" err="1"/>
              <a:t>inet</a:t>
            </a:r>
            <a:r>
              <a:rPr lang="en-US" sz="1400"/>
              <a:t> </a:t>
            </a:r>
            <a:r>
              <a:rPr lang="en-US" sz="1400" b="1"/>
              <a:t>103.103.1.1/32</a:t>
            </a:r>
            <a:r>
              <a:rPr lang="en-US" sz="1400"/>
              <a:t> scope global </a:t>
            </a:r>
            <a:r>
              <a:rPr lang="en-US" sz="1400" err="1"/>
              <a:t>public.vip</a:t>
            </a:r>
            <a:endParaRPr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/>
              <a:t>       </a:t>
            </a:r>
            <a:r>
              <a:rPr lang="en-US" sz="1400" err="1"/>
              <a:t>valid_lft</a:t>
            </a:r>
            <a:r>
              <a:rPr lang="en-US" sz="1400"/>
              <a:t> forever </a:t>
            </a:r>
            <a:r>
              <a:rPr lang="en-US" sz="1400" err="1"/>
              <a:t>preferred_lft</a:t>
            </a:r>
            <a:r>
              <a:rPr lang="en-US" sz="1400"/>
              <a:t> forever</a:t>
            </a:r>
            <a:endParaRPr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/>
              <a:t>    inet6 fe80::2094:a7ff:fe80:e7e2/64 scope link</a:t>
            </a:r>
            <a:endParaRPr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/>
              <a:t>       </a:t>
            </a:r>
            <a:r>
              <a:rPr lang="en-US" sz="1400" err="1"/>
              <a:t>valid_lft</a:t>
            </a:r>
            <a:r>
              <a:rPr lang="en-US" sz="1400"/>
              <a:t> forever </a:t>
            </a:r>
            <a:r>
              <a:rPr lang="en-US" sz="1400" err="1"/>
              <a:t>preferred_lft</a:t>
            </a:r>
            <a:r>
              <a:rPr lang="en-US" sz="1400"/>
              <a:t> forever</a:t>
            </a:r>
            <a:endParaRPr/>
          </a:p>
        </p:txBody>
      </p:sp>
      <p:sp>
        <p:nvSpPr>
          <p:cNvPr id="268" name="Google Shape;268;p24"/>
          <p:cNvSpPr txBox="1"/>
          <p:nvPr/>
        </p:nvSpPr>
        <p:spPr>
          <a:xfrm>
            <a:off x="415600" y="834203"/>
            <a:ext cx="10077140" cy="374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Network Configuration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24"/>
          <p:cNvSpPr txBox="1"/>
          <p:nvPr/>
        </p:nvSpPr>
        <p:spPr>
          <a:xfrm>
            <a:off x="792480" y="1196934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 IP addr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/>
          <p:nvPr/>
        </p:nvSpPr>
        <p:spPr>
          <a:xfrm>
            <a:off x="0" y="-1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2019300" y="538956"/>
            <a:ext cx="8985250" cy="1118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DNS?</a:t>
            </a:r>
            <a:endParaRPr/>
          </a:p>
        </p:txBody>
      </p:sp>
      <p:pic>
        <p:nvPicPr>
          <p:cNvPr id="104" name="Google Shape;104;p15" descr="Phish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4900" y="538956"/>
            <a:ext cx="749300" cy="7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>
            <a:spLocks noGrp="1"/>
          </p:cNvSpPr>
          <p:nvPr>
            <p:ph type="body" idx="1"/>
          </p:nvPr>
        </p:nvSpPr>
        <p:spPr>
          <a:xfrm>
            <a:off x="1009650" y="1847849"/>
            <a:ext cx="9994900" cy="4254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09585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50"/>
              <a:buFont typeface="Arial"/>
              <a:buChar char="•"/>
            </a:pPr>
            <a:r>
              <a:rPr lang="en-US" sz="2000">
                <a:highlight>
                  <a:srgbClr val="FFFFFF"/>
                </a:highlight>
              </a:rPr>
              <a:t>Resolve a fully qualified domain name (FQDN) to an IP Address IPs.</a:t>
            </a:r>
            <a:endParaRPr/>
          </a:p>
          <a:p>
            <a:pPr marL="609585" lvl="0" indent="-22860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350"/>
              <a:buFont typeface="Arial"/>
              <a:buChar char="•"/>
            </a:pPr>
            <a:r>
              <a:rPr lang="en-US" sz="2000">
                <a:highlight>
                  <a:srgbClr val="FFFFFF"/>
                </a:highlight>
              </a:rPr>
              <a:t>Hierarchical and decentralized naming system.</a:t>
            </a:r>
            <a:endParaRPr/>
          </a:p>
        </p:txBody>
      </p:sp>
      <p:sp>
        <p:nvSpPr>
          <p:cNvPr id="106" name="Google Shape;106;p15"/>
          <p:cNvSpPr txBox="1"/>
          <p:nvPr/>
        </p:nvSpPr>
        <p:spPr>
          <a:xfrm>
            <a:off x="1811052" y="3075317"/>
            <a:ext cx="9983684" cy="87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80985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35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Example FQDN :                www.google.com.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5"/>
          <p:cNvSpPr/>
          <p:nvPr/>
        </p:nvSpPr>
        <p:spPr>
          <a:xfrm>
            <a:off x="5101028" y="3386591"/>
            <a:ext cx="161365" cy="436249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5"/>
          <p:cNvSpPr/>
          <p:nvPr/>
        </p:nvSpPr>
        <p:spPr>
          <a:xfrm>
            <a:off x="5695115" y="3376431"/>
            <a:ext cx="161365" cy="714391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5"/>
          <p:cNvSpPr/>
          <p:nvPr/>
        </p:nvSpPr>
        <p:spPr>
          <a:xfrm>
            <a:off x="6343443" y="3376431"/>
            <a:ext cx="161365" cy="1097296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5"/>
          <p:cNvSpPr/>
          <p:nvPr/>
        </p:nvSpPr>
        <p:spPr>
          <a:xfrm>
            <a:off x="6702489" y="3376431"/>
            <a:ext cx="161365" cy="1398286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5"/>
          <p:cNvSpPr txBox="1"/>
          <p:nvPr/>
        </p:nvSpPr>
        <p:spPr>
          <a:xfrm>
            <a:off x="4546681" y="3769357"/>
            <a:ext cx="114710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Hostname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4912441" y="4057787"/>
            <a:ext cx="15311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Domain Name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5"/>
          <p:cNvSpPr txBox="1"/>
          <p:nvPr/>
        </p:nvSpPr>
        <p:spPr>
          <a:xfrm>
            <a:off x="6127151" y="4453486"/>
            <a:ext cx="59022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TLD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5"/>
          <p:cNvSpPr txBox="1"/>
          <p:nvPr/>
        </p:nvSpPr>
        <p:spPr>
          <a:xfrm>
            <a:off x="6490423" y="4762313"/>
            <a:ext cx="141814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Root Servers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F348ED-B23D-4A11-33BC-B3F6392F1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Failover Concept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031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2"/>
          <p:cNvSpPr/>
          <p:nvPr/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2"/>
          <p:cNvSpPr txBox="1"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Failover Configuration basic concept.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672124-38EB-AD19-8D16-A4F93169C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458" y="2498533"/>
            <a:ext cx="8652201" cy="290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42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147;p18">
            <a:extLst>
              <a:ext uri="{FF2B5EF4-FFF2-40B4-BE49-F238E27FC236}">
                <a16:creationId xmlns:a16="http://schemas.microsoft.com/office/drawing/2014/main" id="{402E5BCB-4202-2EA8-06A7-4E5E9C950DA0}"/>
              </a:ext>
            </a:extLst>
          </p:cNvPr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8E6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F348ED-B23D-4A11-33BC-B3F6392F1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942" y="231097"/>
            <a:ext cx="11360800" cy="763600"/>
          </a:xfrm>
        </p:spPr>
        <p:txBody>
          <a:bodyPr/>
          <a:lstStyle/>
          <a:p>
            <a:r>
              <a:rPr lang="en-US"/>
              <a:t>Configuration Example. (Router-side)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9F1F67-453A-54C3-D085-A2A6A05BC922}"/>
              </a:ext>
            </a:extLst>
          </p:cNvPr>
          <p:cNvSpPr txBox="1"/>
          <p:nvPr/>
        </p:nvSpPr>
        <p:spPr>
          <a:xfrm>
            <a:off x="336941" y="1310087"/>
            <a:ext cx="8856219" cy="2118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1" kern="1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#SLA Configuration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Router(config)# </a:t>
            </a:r>
            <a:r>
              <a:rPr lang="en-US" sz="1800" kern="10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ip</a:t>
            </a:r>
            <a:r>
              <a:rPr lang="en-US" sz="1800" kern="1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US" sz="1800" kern="10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sla</a:t>
            </a:r>
            <a:r>
              <a:rPr lang="en-US" sz="1800" kern="1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(operation number)</a:t>
            </a: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Router(config-</a:t>
            </a:r>
            <a:r>
              <a:rPr lang="en-US" sz="1800" kern="10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ip</a:t>
            </a:r>
            <a:r>
              <a:rPr lang="en-US" sz="1800" kern="1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-</a:t>
            </a:r>
            <a:r>
              <a:rPr lang="en-US" sz="1800" kern="10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sla</a:t>
            </a:r>
            <a:r>
              <a:rPr lang="en-US" sz="1800" kern="1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)#dns [hostname] name-server [DNS server address]</a:t>
            </a: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Router(config-</a:t>
            </a:r>
            <a:r>
              <a:rPr lang="en-US" sz="1800" kern="10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ip</a:t>
            </a:r>
            <a:r>
              <a:rPr lang="en-US" sz="1800" kern="1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-</a:t>
            </a:r>
            <a:r>
              <a:rPr lang="en-US" sz="1800" kern="10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sla</a:t>
            </a:r>
            <a:r>
              <a:rPr lang="en-US" sz="1800" kern="1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-dns)# frequency [ - ] </a:t>
            </a: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Router(config-</a:t>
            </a:r>
            <a:r>
              <a:rPr lang="en-US" sz="1800" kern="10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ip</a:t>
            </a:r>
            <a:r>
              <a:rPr lang="en-US" sz="1800" kern="1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-</a:t>
            </a:r>
            <a:r>
              <a:rPr lang="en-US" sz="1800" kern="10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sla</a:t>
            </a:r>
            <a:r>
              <a:rPr lang="en-US" sz="1800" kern="1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-dns)# threshold  [ - ]</a:t>
            </a: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Router(config-</a:t>
            </a:r>
            <a:r>
              <a:rPr lang="en-US" sz="1800" kern="10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ip</a:t>
            </a:r>
            <a:r>
              <a:rPr lang="en-US" sz="1800" kern="1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-</a:t>
            </a:r>
            <a:r>
              <a:rPr lang="en-US" sz="1800" kern="10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sla</a:t>
            </a:r>
            <a:r>
              <a:rPr lang="en-US" sz="1800" kern="1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-dns)# timeout [ - ]</a:t>
            </a:r>
          </a:p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50E8A9-6481-9C94-6358-B954B5AE6FDA}"/>
              </a:ext>
            </a:extLst>
          </p:cNvPr>
          <p:cNvSpPr txBox="1"/>
          <p:nvPr/>
        </p:nvSpPr>
        <p:spPr>
          <a:xfrm>
            <a:off x="336941" y="3426628"/>
            <a:ext cx="8856219" cy="99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1" kern="1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#Track Configuration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Router# track [obj-No.] </a:t>
            </a:r>
            <a:r>
              <a:rPr lang="en-US" sz="1800" kern="10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ip</a:t>
            </a:r>
            <a:r>
              <a:rPr lang="en-US" sz="1800" kern="1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US" sz="1800" kern="10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sla</a:t>
            </a:r>
            <a:r>
              <a:rPr lang="en-US" sz="1800" kern="1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[entry No.] reachability</a:t>
            </a:r>
            <a:br>
              <a:rPr lang="en-US" sz="1800" kern="1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</a:br>
            <a:r>
              <a:rPr lang="en-US" sz="1800" kern="1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Router# delay up 1 down 1</a:t>
            </a:r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C69137-3F64-46BE-B0BD-9B15D8EB9875}"/>
              </a:ext>
            </a:extLst>
          </p:cNvPr>
          <p:cNvSpPr txBox="1"/>
          <p:nvPr/>
        </p:nvSpPr>
        <p:spPr>
          <a:xfrm>
            <a:off x="336939" y="4636638"/>
            <a:ext cx="9839448" cy="931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1" kern="1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#</a:t>
            </a:r>
            <a:r>
              <a:rPr lang="en-US" sz="1800" b="1" i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Configuring floating Static route with Track object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Router# </a:t>
            </a:r>
            <a:r>
              <a:rPr lang="en-US" sz="180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ip</a:t>
            </a:r>
            <a:r>
              <a:rPr lang="en-US" sz="18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route [DNS-server IP] [Netmask] [Next-Hop] track </a:t>
            </a:r>
            <a:r>
              <a:rPr lang="en-US" sz="1800"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[obj-No.]</a:t>
            </a:r>
            <a:r>
              <a:rPr lang="en-US" sz="18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[Metric]</a:t>
            </a:r>
            <a:br>
              <a:rPr lang="en-US" sz="1800" b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42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7;p18">
            <a:extLst>
              <a:ext uri="{FF2B5EF4-FFF2-40B4-BE49-F238E27FC236}">
                <a16:creationId xmlns:a16="http://schemas.microsoft.com/office/drawing/2014/main" id="{206F1D31-2470-0E28-1BE4-41E558226F75}"/>
              </a:ext>
            </a:extLst>
          </p:cNvPr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8E6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F348ED-B23D-4A11-33BC-B3F6392F1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942" y="231097"/>
            <a:ext cx="11360800" cy="763600"/>
          </a:xfrm>
        </p:spPr>
        <p:txBody>
          <a:bodyPr/>
          <a:lstStyle/>
          <a:p>
            <a:r>
              <a:rPr lang="en-US"/>
              <a:t>Configuration Example. (Server-Side)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9F1F67-453A-54C3-D085-A2A6A05BC922}"/>
              </a:ext>
            </a:extLst>
          </p:cNvPr>
          <p:cNvSpPr txBox="1"/>
          <p:nvPr/>
        </p:nvSpPr>
        <p:spPr>
          <a:xfrm>
            <a:off x="336941" y="1310087"/>
            <a:ext cx="8856219" cy="4383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1" kern="1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# Adding Cron Job Script</a:t>
            </a:r>
            <a:br>
              <a:rPr lang="en-US" sz="2000" b="1" i="1" kern="1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</a:br>
            <a:endParaRPr lang="en-US" sz="2000" b="1" i="1" kern="100">
              <a:effectLst/>
              <a:latin typeface="Calibri" panose="020F050202020403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kern="1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#!/bin/bash</a:t>
            </a:r>
            <a:endParaRPr lang="en-US" sz="1800" kern="100">
              <a:effectLst/>
              <a:latin typeface="Calibri" panose="020F050202020403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kern="1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while true; do</a:t>
            </a:r>
            <a:endParaRPr lang="en-US" sz="1800" kern="100">
              <a:effectLst/>
              <a:latin typeface="Calibri" panose="020F050202020403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kern="1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/</a:t>
            </a:r>
            <a:r>
              <a:rPr lang="en-US" sz="1800" i="1" kern="10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usr</a:t>
            </a:r>
            <a:r>
              <a:rPr lang="en-US" sz="1800" i="1" kern="1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/bin/dig @10.10.10.10 localhost. A +short</a:t>
            </a:r>
            <a:endParaRPr lang="en-US" sz="1800" kern="100">
              <a:effectLst/>
              <a:latin typeface="Calibri" panose="020F050202020403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kern="1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if [[ $? != 0 ]]; then</a:t>
            </a:r>
            <a:endParaRPr lang="en-US" sz="1800" kern="100">
              <a:effectLst/>
              <a:latin typeface="Calibri" panose="020F050202020403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kern="1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       echo "DNS service down"</a:t>
            </a:r>
            <a:endParaRPr lang="en-US" sz="1800" kern="100">
              <a:effectLst/>
              <a:latin typeface="Calibri" panose="020F050202020403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kern="1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       /</a:t>
            </a:r>
            <a:r>
              <a:rPr lang="en-US" sz="1800" i="1" kern="10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etc</a:t>
            </a:r>
            <a:r>
              <a:rPr lang="en-US" sz="1800" i="1" kern="1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/</a:t>
            </a:r>
            <a:r>
              <a:rPr lang="en-US" sz="1800" i="1" kern="10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init.d</a:t>
            </a:r>
            <a:r>
              <a:rPr lang="en-US" sz="1800" i="1" kern="1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/</a:t>
            </a:r>
            <a:r>
              <a:rPr lang="en-US" sz="1800" i="1" kern="10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frr</a:t>
            </a:r>
            <a:r>
              <a:rPr lang="en-US" sz="1800" i="1" kern="1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stop</a:t>
            </a:r>
            <a:endParaRPr lang="en-US" sz="1800" kern="100">
              <a:effectLst/>
              <a:latin typeface="Calibri" panose="020F050202020403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kern="1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else</a:t>
            </a:r>
            <a:endParaRPr lang="en-US" sz="1800" kern="100">
              <a:effectLst/>
              <a:latin typeface="Calibri" panose="020F050202020403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kern="1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       echo "DNS service up"</a:t>
            </a:r>
            <a:endParaRPr lang="en-US" sz="1800" kern="100">
              <a:effectLst/>
              <a:latin typeface="Calibri" panose="020F050202020403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kern="1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       /</a:t>
            </a:r>
            <a:r>
              <a:rPr lang="en-US" sz="1800" i="1" kern="10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etc</a:t>
            </a:r>
            <a:r>
              <a:rPr lang="en-US" sz="1800" i="1" kern="1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/</a:t>
            </a:r>
            <a:r>
              <a:rPr lang="en-US" sz="1800" i="1" kern="10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init.d</a:t>
            </a:r>
            <a:r>
              <a:rPr lang="en-US" sz="1800" i="1" kern="1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/</a:t>
            </a:r>
            <a:r>
              <a:rPr lang="en-US" sz="1800" i="1" kern="10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frr</a:t>
            </a:r>
            <a:r>
              <a:rPr lang="en-US" sz="1800" i="1" kern="1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enable</a:t>
            </a:r>
            <a:endParaRPr lang="en-US" sz="1800" kern="100">
              <a:effectLst/>
              <a:latin typeface="Calibri" panose="020F050202020403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kern="1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       /</a:t>
            </a:r>
            <a:r>
              <a:rPr lang="en-US" sz="1800" i="1" kern="10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etc</a:t>
            </a:r>
            <a:r>
              <a:rPr lang="en-US" sz="1800" i="1" kern="1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/</a:t>
            </a:r>
            <a:r>
              <a:rPr lang="en-US" sz="1800" i="1" kern="10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init.d</a:t>
            </a:r>
            <a:r>
              <a:rPr lang="en-US" sz="1800" i="1" kern="1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/</a:t>
            </a:r>
            <a:r>
              <a:rPr lang="en-US" sz="1800" i="1" kern="10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frr</a:t>
            </a:r>
            <a:r>
              <a:rPr lang="en-US" sz="1800" i="1" kern="1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start</a:t>
            </a:r>
            <a:endParaRPr lang="en-US" sz="1800" kern="100">
              <a:effectLst/>
              <a:latin typeface="Calibri" panose="020F050202020403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kern="1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fi</a:t>
            </a:r>
            <a:endParaRPr lang="en-US" sz="1800" kern="100">
              <a:effectLst/>
              <a:latin typeface="Calibri" panose="020F050202020403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0" marR="0" indent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kern="1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done</a:t>
            </a:r>
            <a:endParaRPr lang="en-US" sz="1800" kern="100">
              <a:effectLst/>
              <a:latin typeface="Calibri" panose="020F050202020403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99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27"/>
          <p:cNvSpPr/>
          <p:nvPr/>
        </p:nvSpPr>
        <p:spPr>
          <a:xfrm>
            <a:off x="1114425" y="0"/>
            <a:ext cx="9963150" cy="6858000"/>
          </a:xfrm>
          <a:custGeom>
            <a:avLst/>
            <a:gdLst/>
            <a:ahLst/>
            <a:cxnLst/>
            <a:rect l="l" t="t" r="r" b="b"/>
            <a:pathLst>
              <a:path w="9963150" h="6858000" extrusionOk="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EFEFE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39700" sx="102000" sy="102000" algn="ctr" rotWithShape="0">
              <a:srgbClr val="D8D8D8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27"/>
          <p:cNvSpPr/>
          <p:nvPr/>
        </p:nvSpPr>
        <p:spPr>
          <a:xfrm>
            <a:off x="1121664" y="0"/>
            <a:ext cx="9948672" cy="6858000"/>
          </a:xfrm>
          <a:custGeom>
            <a:avLst/>
            <a:gdLst/>
            <a:ahLst/>
            <a:cxnLst/>
            <a:rect l="l" t="t" r="r" b="b"/>
            <a:pathLst>
              <a:path w="9963150" h="6858000" extrusionOk="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27"/>
          <p:cNvSpPr txBox="1"/>
          <p:nvPr/>
        </p:nvSpPr>
        <p:spPr>
          <a:xfrm>
            <a:off x="1524003" y="1999615"/>
            <a:ext cx="9144000" cy="2764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7"/>
          <p:cNvSpPr/>
          <p:nvPr/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08953E74-D241-4DDF-8508-F0365EA13A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5C3C901A-B2F4-4A3C-BCDD-7C8D587EC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12192000" cy="2371134"/>
          </a:xfrm>
          <a:custGeom>
            <a:avLst/>
            <a:gdLst>
              <a:gd name="connsiteX0" fmla="*/ 0 w 12192000"/>
              <a:gd name="connsiteY0" fmla="*/ 0 h 2515690"/>
              <a:gd name="connsiteX1" fmla="*/ 170442 w 12192000"/>
              <a:gd name="connsiteY1" fmla="*/ 96074 h 2515690"/>
              <a:gd name="connsiteX2" fmla="*/ 424739 w 12192000"/>
              <a:gd name="connsiteY2" fmla="*/ 224865 h 2515690"/>
              <a:gd name="connsiteX3" fmla="*/ 748273 w 12192000"/>
              <a:gd name="connsiteY3" fmla="*/ 373939 h 2515690"/>
              <a:gd name="connsiteX4" fmla="*/ 1037058 w 12192000"/>
              <a:gd name="connsiteY4" fmla="*/ 499994 h 2515690"/>
              <a:gd name="connsiteX5" fmla="*/ 1101312 w 12192000"/>
              <a:gd name="connsiteY5" fmla="*/ 428540 h 2515690"/>
              <a:gd name="connsiteX6" fmla="*/ 1367071 w 12192000"/>
              <a:gd name="connsiteY6" fmla="*/ 516118 h 2515690"/>
              <a:gd name="connsiteX7" fmla="*/ 2189943 w 12192000"/>
              <a:gd name="connsiteY7" fmla="*/ 794533 h 2515690"/>
              <a:gd name="connsiteX8" fmla="*/ 2390329 w 12192000"/>
              <a:gd name="connsiteY8" fmla="*/ 920897 h 2515690"/>
              <a:gd name="connsiteX9" fmla="*/ 2459570 w 12192000"/>
              <a:gd name="connsiteY9" fmla="*/ 983740 h 2515690"/>
              <a:gd name="connsiteX10" fmla="*/ 2503252 w 12192000"/>
              <a:gd name="connsiteY10" fmla="*/ 1000151 h 2515690"/>
              <a:gd name="connsiteX11" fmla="*/ 2503252 w 12192000"/>
              <a:gd name="connsiteY11" fmla="*/ 1008273 h 2515690"/>
              <a:gd name="connsiteX12" fmla="*/ 2511191 w 12192000"/>
              <a:gd name="connsiteY12" fmla="*/ 1009499 h 2515690"/>
              <a:gd name="connsiteX13" fmla="*/ 2565029 w 12192000"/>
              <a:gd name="connsiteY13" fmla="*/ 1015977 h 2515690"/>
              <a:gd name="connsiteX14" fmla="*/ 2593745 w 12192000"/>
              <a:gd name="connsiteY14" fmla="*/ 1019963 h 2515690"/>
              <a:gd name="connsiteX15" fmla="*/ 2591015 w 12192000"/>
              <a:gd name="connsiteY15" fmla="*/ 1019651 h 2515690"/>
              <a:gd name="connsiteX16" fmla="*/ 2590137 w 12192000"/>
              <a:gd name="connsiteY16" fmla="*/ 1019549 h 2515690"/>
              <a:gd name="connsiteX17" fmla="*/ 2589021 w 12192000"/>
              <a:gd name="connsiteY17" fmla="*/ 1019424 h 2515690"/>
              <a:gd name="connsiteX18" fmla="*/ 2591015 w 12192000"/>
              <a:gd name="connsiteY18" fmla="*/ 1019651 h 2515690"/>
              <a:gd name="connsiteX19" fmla="*/ 2602385 w 12192000"/>
              <a:gd name="connsiteY19" fmla="*/ 1020975 h 2515690"/>
              <a:gd name="connsiteX20" fmla="*/ 2614445 w 12192000"/>
              <a:gd name="connsiteY20" fmla="*/ 1022389 h 2515690"/>
              <a:gd name="connsiteX21" fmla="*/ 2614445 w 12192000"/>
              <a:gd name="connsiteY21" fmla="*/ 1020966 h 2515690"/>
              <a:gd name="connsiteX22" fmla="*/ 2676661 w 12192000"/>
              <a:gd name="connsiteY22" fmla="*/ 1029355 h 2515690"/>
              <a:gd name="connsiteX23" fmla="*/ 2788597 w 12192000"/>
              <a:gd name="connsiteY23" fmla="*/ 1048926 h 2515690"/>
              <a:gd name="connsiteX24" fmla="*/ 2812742 w 12192000"/>
              <a:gd name="connsiteY24" fmla="*/ 1057667 h 2515690"/>
              <a:gd name="connsiteX25" fmla="*/ 2970201 w 12192000"/>
              <a:gd name="connsiteY25" fmla="*/ 949091 h 2515690"/>
              <a:gd name="connsiteX26" fmla="*/ 3030610 w 12192000"/>
              <a:gd name="connsiteY26" fmla="*/ 1049340 h 2515690"/>
              <a:gd name="connsiteX27" fmla="*/ 3058913 w 12192000"/>
              <a:gd name="connsiteY27" fmla="*/ 1048085 h 2515690"/>
              <a:gd name="connsiteX28" fmla="*/ 3072697 w 12192000"/>
              <a:gd name="connsiteY28" fmla="*/ 1045316 h 2515690"/>
              <a:gd name="connsiteX29" fmla="*/ 3083305 w 12192000"/>
              <a:gd name="connsiteY29" fmla="*/ 1040550 h 2515690"/>
              <a:gd name="connsiteX30" fmla="*/ 3125603 w 12192000"/>
              <a:gd name="connsiteY30" fmla="*/ 1004583 h 2515690"/>
              <a:gd name="connsiteX31" fmla="*/ 3385106 w 12192000"/>
              <a:gd name="connsiteY31" fmla="*/ 1042233 h 2515690"/>
              <a:gd name="connsiteX32" fmla="*/ 3424945 w 12192000"/>
              <a:gd name="connsiteY32" fmla="*/ 1065268 h 2515690"/>
              <a:gd name="connsiteX33" fmla="*/ 3436948 w 12192000"/>
              <a:gd name="connsiteY33" fmla="*/ 1068018 h 2515690"/>
              <a:gd name="connsiteX34" fmla="*/ 3466714 w 12192000"/>
              <a:gd name="connsiteY34" fmla="*/ 1063419 h 2515690"/>
              <a:gd name="connsiteX35" fmla="*/ 3550909 w 12192000"/>
              <a:gd name="connsiteY35" fmla="*/ 1044511 h 2515690"/>
              <a:gd name="connsiteX36" fmla="*/ 3555900 w 12192000"/>
              <a:gd name="connsiteY36" fmla="*/ 1041996 h 2515690"/>
              <a:gd name="connsiteX37" fmla="*/ 3625978 w 12192000"/>
              <a:gd name="connsiteY37" fmla="*/ 1023459 h 2515690"/>
              <a:gd name="connsiteX38" fmla="*/ 3632465 w 12192000"/>
              <a:gd name="connsiteY38" fmla="*/ 1023522 h 2515690"/>
              <a:gd name="connsiteX39" fmla="*/ 3649063 w 12192000"/>
              <a:gd name="connsiteY39" fmla="*/ 1018726 h 2515690"/>
              <a:gd name="connsiteX40" fmla="*/ 3805954 w 12192000"/>
              <a:gd name="connsiteY40" fmla="*/ 917517 h 2515690"/>
              <a:gd name="connsiteX41" fmla="*/ 4020506 w 12192000"/>
              <a:gd name="connsiteY41" fmla="*/ 816231 h 2515690"/>
              <a:gd name="connsiteX42" fmla="*/ 4233682 w 12192000"/>
              <a:gd name="connsiteY42" fmla="*/ 799511 h 2515690"/>
              <a:gd name="connsiteX43" fmla="*/ 4306552 w 12192000"/>
              <a:gd name="connsiteY43" fmla="*/ 610207 h 2515690"/>
              <a:gd name="connsiteX44" fmla="*/ 4816604 w 12192000"/>
              <a:gd name="connsiteY44" fmla="*/ 773163 h 2515690"/>
              <a:gd name="connsiteX45" fmla="*/ 4916502 w 12192000"/>
              <a:gd name="connsiteY45" fmla="*/ 788104 h 2515690"/>
              <a:gd name="connsiteX46" fmla="*/ 5224415 w 12192000"/>
              <a:gd name="connsiteY46" fmla="*/ 674418 h 2515690"/>
              <a:gd name="connsiteX47" fmla="*/ 5274077 w 12192000"/>
              <a:gd name="connsiteY47" fmla="*/ 655978 h 2515690"/>
              <a:gd name="connsiteX48" fmla="*/ 5371217 w 12192000"/>
              <a:gd name="connsiteY48" fmla="*/ 614372 h 2515690"/>
              <a:gd name="connsiteX49" fmla="*/ 5364523 w 12192000"/>
              <a:gd name="connsiteY49" fmla="*/ 502501 h 2515690"/>
              <a:gd name="connsiteX50" fmla="*/ 5457871 w 12192000"/>
              <a:gd name="connsiteY50" fmla="*/ 558285 h 2515690"/>
              <a:gd name="connsiteX51" fmla="*/ 5750580 w 12192000"/>
              <a:gd name="connsiteY51" fmla="*/ 663503 h 2515690"/>
              <a:gd name="connsiteX52" fmla="*/ 5976618 w 12192000"/>
              <a:gd name="connsiteY52" fmla="*/ 582652 h 2515690"/>
              <a:gd name="connsiteX53" fmla="*/ 6009346 w 12192000"/>
              <a:gd name="connsiteY53" fmla="*/ 559470 h 2515690"/>
              <a:gd name="connsiteX54" fmla="*/ 6069735 w 12192000"/>
              <a:gd name="connsiteY54" fmla="*/ 587803 h 2515690"/>
              <a:gd name="connsiteX55" fmla="*/ 6270319 w 12192000"/>
              <a:gd name="connsiteY55" fmla="*/ 643982 h 2515690"/>
              <a:gd name="connsiteX56" fmla="*/ 6406781 w 12192000"/>
              <a:gd name="connsiteY56" fmla="*/ 672327 h 2515690"/>
              <a:gd name="connsiteX57" fmla="*/ 6469508 w 12192000"/>
              <a:gd name="connsiteY57" fmla="*/ 708574 h 2515690"/>
              <a:gd name="connsiteX58" fmla="*/ 6515869 w 12192000"/>
              <a:gd name="connsiteY58" fmla="*/ 715738 h 2515690"/>
              <a:gd name="connsiteX59" fmla="*/ 6725938 w 12192000"/>
              <a:gd name="connsiteY59" fmla="*/ 691128 h 2515690"/>
              <a:gd name="connsiteX60" fmla="*/ 6778240 w 12192000"/>
              <a:gd name="connsiteY60" fmla="*/ 678998 h 2515690"/>
              <a:gd name="connsiteX61" fmla="*/ 6806944 w 12192000"/>
              <a:gd name="connsiteY61" fmla="*/ 646178 h 2515690"/>
              <a:gd name="connsiteX62" fmla="*/ 6830632 w 12192000"/>
              <a:gd name="connsiteY62" fmla="*/ 633915 h 2515690"/>
              <a:gd name="connsiteX63" fmla="*/ 6858072 w 12192000"/>
              <a:gd name="connsiteY63" fmla="*/ 646178 h 2515690"/>
              <a:gd name="connsiteX64" fmla="*/ 6891322 w 12192000"/>
              <a:gd name="connsiteY64" fmla="*/ 678998 h 2515690"/>
              <a:gd name="connsiteX65" fmla="*/ 6951905 w 12192000"/>
              <a:gd name="connsiteY65" fmla="*/ 691128 h 2515690"/>
              <a:gd name="connsiteX66" fmla="*/ 7195246 w 12192000"/>
              <a:gd name="connsiteY66" fmla="*/ 715738 h 2515690"/>
              <a:gd name="connsiteX67" fmla="*/ 7248949 w 12192000"/>
              <a:gd name="connsiteY67" fmla="*/ 708574 h 2515690"/>
              <a:gd name="connsiteX68" fmla="*/ 7321609 w 12192000"/>
              <a:gd name="connsiteY68" fmla="*/ 672327 h 2515690"/>
              <a:gd name="connsiteX69" fmla="*/ 7479684 w 12192000"/>
              <a:gd name="connsiteY69" fmla="*/ 643982 h 2515690"/>
              <a:gd name="connsiteX70" fmla="*/ 7712035 w 12192000"/>
              <a:gd name="connsiteY70" fmla="*/ 587803 h 2515690"/>
              <a:gd name="connsiteX71" fmla="*/ 7781987 w 12192000"/>
              <a:gd name="connsiteY71" fmla="*/ 559470 h 2515690"/>
              <a:gd name="connsiteX72" fmla="*/ 7819900 w 12192000"/>
              <a:gd name="connsiteY72" fmla="*/ 582652 h 2515690"/>
              <a:gd name="connsiteX73" fmla="*/ 8081736 w 12192000"/>
              <a:gd name="connsiteY73" fmla="*/ 663503 h 2515690"/>
              <a:gd name="connsiteX74" fmla="*/ 8420801 w 12192000"/>
              <a:gd name="connsiteY74" fmla="*/ 558285 h 2515690"/>
              <a:gd name="connsiteX75" fmla="*/ 8528933 w 12192000"/>
              <a:gd name="connsiteY75" fmla="*/ 502501 h 2515690"/>
              <a:gd name="connsiteX76" fmla="*/ 8521178 w 12192000"/>
              <a:gd name="connsiteY76" fmla="*/ 614372 h 2515690"/>
              <a:gd name="connsiteX77" fmla="*/ 8633702 w 12192000"/>
              <a:gd name="connsiteY77" fmla="*/ 655978 h 2515690"/>
              <a:gd name="connsiteX78" fmla="*/ 8691231 w 12192000"/>
              <a:gd name="connsiteY78" fmla="*/ 674418 h 2515690"/>
              <a:gd name="connsiteX79" fmla="*/ 9047908 w 12192000"/>
              <a:gd name="connsiteY79" fmla="*/ 788104 h 2515690"/>
              <a:gd name="connsiteX80" fmla="*/ 9163628 w 12192000"/>
              <a:gd name="connsiteY80" fmla="*/ 773163 h 2515690"/>
              <a:gd name="connsiteX81" fmla="*/ 9754459 w 12192000"/>
              <a:gd name="connsiteY81" fmla="*/ 610207 h 2515690"/>
              <a:gd name="connsiteX82" fmla="*/ 9838868 w 12192000"/>
              <a:gd name="connsiteY82" fmla="*/ 799511 h 2515690"/>
              <a:gd name="connsiteX83" fmla="*/ 10085808 w 12192000"/>
              <a:gd name="connsiteY83" fmla="*/ 816231 h 2515690"/>
              <a:gd name="connsiteX84" fmla="*/ 10334338 w 12192000"/>
              <a:gd name="connsiteY84" fmla="*/ 917517 h 2515690"/>
              <a:gd name="connsiteX85" fmla="*/ 10516076 w 12192000"/>
              <a:gd name="connsiteY85" fmla="*/ 1018726 h 2515690"/>
              <a:gd name="connsiteX86" fmla="*/ 10535302 w 12192000"/>
              <a:gd name="connsiteY86" fmla="*/ 1023522 h 2515690"/>
              <a:gd name="connsiteX87" fmla="*/ 10542819 w 12192000"/>
              <a:gd name="connsiteY87" fmla="*/ 1023458 h 2515690"/>
              <a:gd name="connsiteX88" fmla="*/ 10623994 w 12192000"/>
              <a:gd name="connsiteY88" fmla="*/ 1041996 h 2515690"/>
              <a:gd name="connsiteX89" fmla="*/ 10629774 w 12192000"/>
              <a:gd name="connsiteY89" fmla="*/ 1044511 h 2515690"/>
              <a:gd name="connsiteX90" fmla="*/ 10727305 w 12192000"/>
              <a:gd name="connsiteY90" fmla="*/ 1063419 h 2515690"/>
              <a:gd name="connsiteX91" fmla="*/ 10761785 w 12192000"/>
              <a:gd name="connsiteY91" fmla="*/ 1068017 h 2515690"/>
              <a:gd name="connsiteX92" fmla="*/ 10775688 w 12192000"/>
              <a:gd name="connsiteY92" fmla="*/ 1065268 h 2515690"/>
              <a:gd name="connsiteX93" fmla="*/ 10821837 w 12192000"/>
              <a:gd name="connsiteY93" fmla="*/ 1042232 h 2515690"/>
              <a:gd name="connsiteX94" fmla="*/ 11122438 w 12192000"/>
              <a:gd name="connsiteY94" fmla="*/ 1004583 h 2515690"/>
              <a:gd name="connsiteX95" fmla="*/ 11171433 w 12192000"/>
              <a:gd name="connsiteY95" fmla="*/ 1040550 h 2515690"/>
              <a:gd name="connsiteX96" fmla="*/ 11183724 w 12192000"/>
              <a:gd name="connsiteY96" fmla="*/ 1045316 h 2515690"/>
              <a:gd name="connsiteX97" fmla="*/ 11199690 w 12192000"/>
              <a:gd name="connsiteY97" fmla="*/ 1048085 h 2515690"/>
              <a:gd name="connsiteX98" fmla="*/ 11232475 w 12192000"/>
              <a:gd name="connsiteY98" fmla="*/ 1049340 h 2515690"/>
              <a:gd name="connsiteX99" fmla="*/ 11302451 w 12192000"/>
              <a:gd name="connsiteY99" fmla="*/ 949091 h 2515690"/>
              <a:gd name="connsiteX100" fmla="*/ 11484849 w 12192000"/>
              <a:gd name="connsiteY100" fmla="*/ 1057667 h 2515690"/>
              <a:gd name="connsiteX101" fmla="*/ 11512818 w 12192000"/>
              <a:gd name="connsiteY101" fmla="*/ 1048926 h 2515690"/>
              <a:gd name="connsiteX102" fmla="*/ 11642481 w 12192000"/>
              <a:gd name="connsiteY102" fmla="*/ 1029355 h 2515690"/>
              <a:gd name="connsiteX103" fmla="*/ 11714551 w 12192000"/>
              <a:gd name="connsiteY103" fmla="*/ 1020966 h 2515690"/>
              <a:gd name="connsiteX104" fmla="*/ 11714551 w 12192000"/>
              <a:gd name="connsiteY104" fmla="*/ 1022389 h 2515690"/>
              <a:gd name="connsiteX105" fmla="*/ 11728519 w 12192000"/>
              <a:gd name="connsiteY105" fmla="*/ 1020975 h 2515690"/>
              <a:gd name="connsiteX106" fmla="*/ 11741691 w 12192000"/>
              <a:gd name="connsiteY106" fmla="*/ 1019651 h 2515690"/>
              <a:gd name="connsiteX107" fmla="*/ 11743999 w 12192000"/>
              <a:gd name="connsiteY107" fmla="*/ 1019424 h 2515690"/>
              <a:gd name="connsiteX108" fmla="*/ 11742709 w 12192000"/>
              <a:gd name="connsiteY108" fmla="*/ 1019549 h 2515690"/>
              <a:gd name="connsiteX109" fmla="*/ 11741691 w 12192000"/>
              <a:gd name="connsiteY109" fmla="*/ 1019651 h 2515690"/>
              <a:gd name="connsiteX110" fmla="*/ 11738529 w 12192000"/>
              <a:gd name="connsiteY110" fmla="*/ 1019963 h 2515690"/>
              <a:gd name="connsiteX111" fmla="*/ 11771791 w 12192000"/>
              <a:gd name="connsiteY111" fmla="*/ 1015977 h 2515690"/>
              <a:gd name="connsiteX112" fmla="*/ 11834157 w 12192000"/>
              <a:gd name="connsiteY112" fmla="*/ 1009499 h 2515690"/>
              <a:gd name="connsiteX113" fmla="*/ 11843354 w 12192000"/>
              <a:gd name="connsiteY113" fmla="*/ 1008273 h 2515690"/>
              <a:gd name="connsiteX114" fmla="*/ 11843354 w 12192000"/>
              <a:gd name="connsiteY114" fmla="*/ 1000151 h 2515690"/>
              <a:gd name="connsiteX115" fmla="*/ 11893955 w 12192000"/>
              <a:gd name="connsiteY115" fmla="*/ 983740 h 2515690"/>
              <a:gd name="connsiteX116" fmla="*/ 11974160 w 12192000"/>
              <a:gd name="connsiteY116" fmla="*/ 920897 h 2515690"/>
              <a:gd name="connsiteX117" fmla="*/ 12143531 w 12192000"/>
              <a:gd name="connsiteY117" fmla="*/ 823664 h 2515690"/>
              <a:gd name="connsiteX118" fmla="*/ 12192000 w 12192000"/>
              <a:gd name="connsiteY118" fmla="*/ 801163 h 2515690"/>
              <a:gd name="connsiteX119" fmla="*/ 12192000 w 12192000"/>
              <a:gd name="connsiteY119" fmla="*/ 2515690 h 2515690"/>
              <a:gd name="connsiteX120" fmla="*/ 0 w 12192000"/>
              <a:gd name="connsiteY120" fmla="*/ 2515690 h 2515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12192000" h="2515690">
                <a:moveTo>
                  <a:pt x="0" y="0"/>
                </a:moveTo>
                <a:lnTo>
                  <a:pt x="170442" y="96074"/>
                </a:lnTo>
                <a:cubicBezTo>
                  <a:pt x="323315" y="179510"/>
                  <a:pt x="418777" y="223899"/>
                  <a:pt x="424739" y="224865"/>
                </a:cubicBezTo>
                <a:cubicBezTo>
                  <a:pt x="573781" y="248496"/>
                  <a:pt x="654649" y="314572"/>
                  <a:pt x="748273" y="373939"/>
                </a:cubicBezTo>
                <a:cubicBezTo>
                  <a:pt x="830321" y="425631"/>
                  <a:pt x="917271" y="480784"/>
                  <a:pt x="1037058" y="499994"/>
                </a:cubicBezTo>
                <a:cubicBezTo>
                  <a:pt x="1195925" y="525362"/>
                  <a:pt x="1048105" y="445478"/>
                  <a:pt x="1101312" y="428540"/>
                </a:cubicBezTo>
                <a:cubicBezTo>
                  <a:pt x="1188473" y="458169"/>
                  <a:pt x="1274625" y="505369"/>
                  <a:pt x="1367071" y="516118"/>
                </a:cubicBezTo>
                <a:cubicBezTo>
                  <a:pt x="1701323" y="554463"/>
                  <a:pt x="1964451" y="648887"/>
                  <a:pt x="2189943" y="794533"/>
                </a:cubicBezTo>
                <a:cubicBezTo>
                  <a:pt x="2255082" y="836300"/>
                  <a:pt x="2357481" y="862342"/>
                  <a:pt x="2390329" y="920897"/>
                </a:cubicBezTo>
                <a:cubicBezTo>
                  <a:pt x="2406050" y="949359"/>
                  <a:pt x="2430126" y="969285"/>
                  <a:pt x="2459570" y="983740"/>
                </a:cubicBezTo>
                <a:lnTo>
                  <a:pt x="2503252" y="1000151"/>
                </a:lnTo>
                <a:lnTo>
                  <a:pt x="2503252" y="1008273"/>
                </a:lnTo>
                <a:lnTo>
                  <a:pt x="2511191" y="1009499"/>
                </a:lnTo>
                <a:cubicBezTo>
                  <a:pt x="2529847" y="1011974"/>
                  <a:pt x="2562849" y="1015701"/>
                  <a:pt x="2565029" y="1015977"/>
                </a:cubicBezTo>
                <a:cubicBezTo>
                  <a:pt x="2610845" y="1021778"/>
                  <a:pt x="2601577" y="1020837"/>
                  <a:pt x="2593745" y="1019963"/>
                </a:cubicBezTo>
                <a:lnTo>
                  <a:pt x="2591015" y="1019651"/>
                </a:lnTo>
                <a:lnTo>
                  <a:pt x="2590137" y="1019549"/>
                </a:lnTo>
                <a:cubicBezTo>
                  <a:pt x="2588203" y="1019326"/>
                  <a:pt x="2588125" y="1019321"/>
                  <a:pt x="2589021" y="1019424"/>
                </a:cubicBezTo>
                <a:lnTo>
                  <a:pt x="2591015" y="1019651"/>
                </a:lnTo>
                <a:lnTo>
                  <a:pt x="2602385" y="1020975"/>
                </a:lnTo>
                <a:lnTo>
                  <a:pt x="2614445" y="1022389"/>
                </a:lnTo>
                <a:lnTo>
                  <a:pt x="2614445" y="1020966"/>
                </a:lnTo>
                <a:lnTo>
                  <a:pt x="2676661" y="1029355"/>
                </a:lnTo>
                <a:cubicBezTo>
                  <a:pt x="2715592" y="1034194"/>
                  <a:pt x="2753901" y="1039695"/>
                  <a:pt x="2788597" y="1048926"/>
                </a:cubicBezTo>
                <a:lnTo>
                  <a:pt x="2812742" y="1057667"/>
                </a:lnTo>
                <a:lnTo>
                  <a:pt x="2970201" y="949091"/>
                </a:lnTo>
                <a:cubicBezTo>
                  <a:pt x="3052785" y="982961"/>
                  <a:pt x="2996105" y="1020057"/>
                  <a:pt x="3030610" y="1049340"/>
                </a:cubicBezTo>
                <a:cubicBezTo>
                  <a:pt x="3039005" y="1048442"/>
                  <a:pt x="3049621" y="1048500"/>
                  <a:pt x="3058913" y="1048085"/>
                </a:cubicBezTo>
                <a:lnTo>
                  <a:pt x="3072697" y="1045316"/>
                </a:lnTo>
                <a:lnTo>
                  <a:pt x="3083305" y="1040550"/>
                </a:lnTo>
                <a:lnTo>
                  <a:pt x="3125603" y="1004583"/>
                </a:lnTo>
                <a:cubicBezTo>
                  <a:pt x="3221669" y="925596"/>
                  <a:pt x="3242489" y="937564"/>
                  <a:pt x="3385106" y="1042233"/>
                </a:cubicBezTo>
                <a:cubicBezTo>
                  <a:pt x="3399403" y="1052670"/>
                  <a:pt x="3412529" y="1060209"/>
                  <a:pt x="3424945" y="1065268"/>
                </a:cubicBezTo>
                <a:lnTo>
                  <a:pt x="3436948" y="1068018"/>
                </a:lnTo>
                <a:lnTo>
                  <a:pt x="3466714" y="1063419"/>
                </a:lnTo>
                <a:lnTo>
                  <a:pt x="3550909" y="1044511"/>
                </a:lnTo>
                <a:lnTo>
                  <a:pt x="3555900" y="1041996"/>
                </a:lnTo>
                <a:cubicBezTo>
                  <a:pt x="3573827" y="1033454"/>
                  <a:pt x="3594382" y="1025941"/>
                  <a:pt x="3625978" y="1023459"/>
                </a:cubicBezTo>
                <a:lnTo>
                  <a:pt x="3632465" y="1023522"/>
                </a:lnTo>
                <a:lnTo>
                  <a:pt x="3649063" y="1018726"/>
                </a:lnTo>
                <a:cubicBezTo>
                  <a:pt x="3741849" y="989371"/>
                  <a:pt x="3810578" y="953657"/>
                  <a:pt x="3805954" y="917517"/>
                </a:cubicBezTo>
                <a:cubicBezTo>
                  <a:pt x="4031729" y="953901"/>
                  <a:pt x="4031729" y="953901"/>
                  <a:pt x="4020506" y="816231"/>
                </a:cubicBezTo>
                <a:cubicBezTo>
                  <a:pt x="4171643" y="865324"/>
                  <a:pt x="4206308" y="864422"/>
                  <a:pt x="4233682" y="799511"/>
                </a:cubicBezTo>
                <a:cubicBezTo>
                  <a:pt x="4260226" y="737017"/>
                  <a:pt x="4254728" y="668575"/>
                  <a:pt x="4306552" y="610207"/>
                </a:cubicBezTo>
                <a:cubicBezTo>
                  <a:pt x="4495313" y="657923"/>
                  <a:pt x="4699922" y="667347"/>
                  <a:pt x="4816604" y="773163"/>
                </a:cubicBezTo>
                <a:cubicBezTo>
                  <a:pt x="4834734" y="789836"/>
                  <a:pt x="4890507" y="799946"/>
                  <a:pt x="4916502" y="788104"/>
                </a:cubicBezTo>
                <a:cubicBezTo>
                  <a:pt x="5013526" y="746101"/>
                  <a:pt x="5238129" y="796871"/>
                  <a:pt x="5224415" y="674418"/>
                </a:cubicBezTo>
                <a:cubicBezTo>
                  <a:pt x="5223051" y="659300"/>
                  <a:pt x="5240524" y="644890"/>
                  <a:pt x="5274077" y="655978"/>
                </a:cubicBezTo>
                <a:cubicBezTo>
                  <a:pt x="5388582" y="694066"/>
                  <a:pt x="5367022" y="644784"/>
                  <a:pt x="5371217" y="614372"/>
                </a:cubicBezTo>
                <a:cubicBezTo>
                  <a:pt x="5375856" y="577567"/>
                  <a:pt x="5319010" y="537578"/>
                  <a:pt x="5364523" y="502501"/>
                </a:cubicBezTo>
                <a:cubicBezTo>
                  <a:pt x="5425408" y="508891"/>
                  <a:pt x="5433299" y="538191"/>
                  <a:pt x="5457871" y="558285"/>
                </a:cubicBezTo>
                <a:cubicBezTo>
                  <a:pt x="5530352" y="617005"/>
                  <a:pt x="5609566" y="664386"/>
                  <a:pt x="5750580" y="663503"/>
                </a:cubicBezTo>
                <a:cubicBezTo>
                  <a:pt x="5864519" y="662926"/>
                  <a:pt x="5966527" y="666650"/>
                  <a:pt x="5976618" y="582652"/>
                </a:cubicBezTo>
                <a:cubicBezTo>
                  <a:pt x="5978145" y="569455"/>
                  <a:pt x="5990792" y="562346"/>
                  <a:pt x="6009346" y="559470"/>
                </a:cubicBezTo>
                <a:cubicBezTo>
                  <a:pt x="6030639" y="568485"/>
                  <a:pt x="6052592" y="577083"/>
                  <a:pt x="6069735" y="587803"/>
                </a:cubicBezTo>
                <a:cubicBezTo>
                  <a:pt x="6126182" y="623812"/>
                  <a:pt x="6196945" y="634730"/>
                  <a:pt x="6270319" y="643982"/>
                </a:cubicBezTo>
                <a:cubicBezTo>
                  <a:pt x="6317101" y="649940"/>
                  <a:pt x="6363466" y="657107"/>
                  <a:pt x="6406781" y="672327"/>
                </a:cubicBezTo>
                <a:cubicBezTo>
                  <a:pt x="6433586" y="681598"/>
                  <a:pt x="6454928" y="693402"/>
                  <a:pt x="6469508" y="708574"/>
                </a:cubicBezTo>
                <a:cubicBezTo>
                  <a:pt x="6482729" y="721786"/>
                  <a:pt x="6496225" y="725422"/>
                  <a:pt x="6515869" y="715738"/>
                </a:cubicBezTo>
                <a:cubicBezTo>
                  <a:pt x="6572200" y="688353"/>
                  <a:pt x="6639257" y="676241"/>
                  <a:pt x="6725938" y="691128"/>
                </a:cubicBezTo>
                <a:cubicBezTo>
                  <a:pt x="6752109" y="695629"/>
                  <a:pt x="6772625" y="691505"/>
                  <a:pt x="6778240" y="678998"/>
                </a:cubicBezTo>
                <a:cubicBezTo>
                  <a:pt x="6784286" y="665981"/>
                  <a:pt x="6794269" y="655280"/>
                  <a:pt x="6806944" y="646178"/>
                </a:cubicBezTo>
                <a:lnTo>
                  <a:pt x="6830632" y="633915"/>
                </a:lnTo>
                <a:lnTo>
                  <a:pt x="6858072" y="646178"/>
                </a:lnTo>
                <a:cubicBezTo>
                  <a:pt x="6872754" y="655280"/>
                  <a:pt x="6884317" y="665981"/>
                  <a:pt x="6891322" y="678998"/>
                </a:cubicBezTo>
                <a:cubicBezTo>
                  <a:pt x="6897826" y="691505"/>
                  <a:pt x="6921592" y="695629"/>
                  <a:pt x="6951905" y="691128"/>
                </a:cubicBezTo>
                <a:cubicBezTo>
                  <a:pt x="7052317" y="676241"/>
                  <a:pt x="7129994" y="688353"/>
                  <a:pt x="7195246" y="715738"/>
                </a:cubicBezTo>
                <a:cubicBezTo>
                  <a:pt x="7217999" y="725422"/>
                  <a:pt x="7233634" y="721786"/>
                  <a:pt x="7248949" y="708574"/>
                </a:cubicBezTo>
                <a:cubicBezTo>
                  <a:pt x="7265838" y="693402"/>
                  <a:pt x="7290560" y="681598"/>
                  <a:pt x="7321609" y="672327"/>
                </a:cubicBezTo>
                <a:cubicBezTo>
                  <a:pt x="7371785" y="657107"/>
                  <a:pt x="7425493" y="649940"/>
                  <a:pt x="7479684" y="643982"/>
                </a:cubicBezTo>
                <a:cubicBezTo>
                  <a:pt x="7564679" y="634730"/>
                  <a:pt x="7646649" y="623812"/>
                  <a:pt x="7712035" y="587803"/>
                </a:cubicBezTo>
                <a:cubicBezTo>
                  <a:pt x="7731892" y="577083"/>
                  <a:pt x="7757322" y="568485"/>
                  <a:pt x="7781987" y="559470"/>
                </a:cubicBezTo>
                <a:cubicBezTo>
                  <a:pt x="7803481" y="562346"/>
                  <a:pt x="7818130" y="569455"/>
                  <a:pt x="7819900" y="582652"/>
                </a:cubicBezTo>
                <a:cubicBezTo>
                  <a:pt x="7831588" y="666650"/>
                  <a:pt x="7949751" y="662926"/>
                  <a:pt x="8081736" y="663503"/>
                </a:cubicBezTo>
                <a:cubicBezTo>
                  <a:pt x="8245081" y="664386"/>
                  <a:pt x="8336842" y="617005"/>
                  <a:pt x="8420801" y="558285"/>
                </a:cubicBezTo>
                <a:cubicBezTo>
                  <a:pt x="8449265" y="538191"/>
                  <a:pt x="8458404" y="508890"/>
                  <a:pt x="8528933" y="502501"/>
                </a:cubicBezTo>
                <a:cubicBezTo>
                  <a:pt x="8581654" y="537578"/>
                  <a:pt x="8515805" y="577567"/>
                  <a:pt x="8521178" y="614372"/>
                </a:cubicBezTo>
                <a:cubicBezTo>
                  <a:pt x="8526038" y="644784"/>
                  <a:pt x="8501063" y="694066"/>
                  <a:pt x="8633702" y="655978"/>
                </a:cubicBezTo>
                <a:cubicBezTo>
                  <a:pt x="8672570" y="644890"/>
                  <a:pt x="8692811" y="659300"/>
                  <a:pt x="8691231" y="674418"/>
                </a:cubicBezTo>
                <a:cubicBezTo>
                  <a:pt x="8675345" y="796871"/>
                  <a:pt x="8935518" y="746101"/>
                  <a:pt x="9047908" y="788104"/>
                </a:cubicBezTo>
                <a:cubicBezTo>
                  <a:pt x="9078021" y="799946"/>
                  <a:pt x="9142627" y="789836"/>
                  <a:pt x="9163628" y="773163"/>
                </a:cubicBezTo>
                <a:cubicBezTo>
                  <a:pt x="9298789" y="667347"/>
                  <a:pt x="9535801" y="657923"/>
                  <a:pt x="9754459" y="610207"/>
                </a:cubicBezTo>
                <a:cubicBezTo>
                  <a:pt x="9814490" y="668575"/>
                  <a:pt x="9808123" y="737017"/>
                  <a:pt x="9838868" y="799511"/>
                </a:cubicBezTo>
                <a:cubicBezTo>
                  <a:pt x="9870579" y="864422"/>
                  <a:pt x="9910733" y="865324"/>
                  <a:pt x="10085808" y="816231"/>
                </a:cubicBezTo>
                <a:cubicBezTo>
                  <a:pt x="10072804" y="953901"/>
                  <a:pt x="10072804" y="953901"/>
                  <a:pt x="10334338" y="917517"/>
                </a:cubicBezTo>
                <a:cubicBezTo>
                  <a:pt x="10328982" y="953657"/>
                  <a:pt x="10408594" y="989371"/>
                  <a:pt x="10516076" y="1018726"/>
                </a:cubicBezTo>
                <a:lnTo>
                  <a:pt x="10535302" y="1023522"/>
                </a:lnTo>
                <a:lnTo>
                  <a:pt x="10542819" y="1023458"/>
                </a:lnTo>
                <a:cubicBezTo>
                  <a:pt x="10579419" y="1025941"/>
                  <a:pt x="10603227" y="1033454"/>
                  <a:pt x="10623994" y="1041996"/>
                </a:cubicBezTo>
                <a:lnTo>
                  <a:pt x="10629774" y="1044511"/>
                </a:lnTo>
                <a:lnTo>
                  <a:pt x="10727305" y="1063419"/>
                </a:lnTo>
                <a:lnTo>
                  <a:pt x="10761785" y="1068017"/>
                </a:lnTo>
                <a:lnTo>
                  <a:pt x="10775688" y="1065268"/>
                </a:lnTo>
                <a:cubicBezTo>
                  <a:pt x="10790070" y="1060209"/>
                  <a:pt x="10805275" y="1052670"/>
                  <a:pt x="10821837" y="1042232"/>
                </a:cubicBezTo>
                <a:cubicBezTo>
                  <a:pt x="10987041" y="937564"/>
                  <a:pt x="11011156" y="925596"/>
                  <a:pt x="11122438" y="1004583"/>
                </a:cubicBezTo>
                <a:lnTo>
                  <a:pt x="11171433" y="1040550"/>
                </a:lnTo>
                <a:lnTo>
                  <a:pt x="11183724" y="1045316"/>
                </a:lnTo>
                <a:lnTo>
                  <a:pt x="11199690" y="1048085"/>
                </a:lnTo>
                <a:cubicBezTo>
                  <a:pt x="11210452" y="1048499"/>
                  <a:pt x="11222752" y="1048442"/>
                  <a:pt x="11232475" y="1049340"/>
                </a:cubicBezTo>
                <a:cubicBezTo>
                  <a:pt x="11272445" y="1020057"/>
                  <a:pt x="11206789" y="982961"/>
                  <a:pt x="11302451" y="949091"/>
                </a:cubicBezTo>
                <a:lnTo>
                  <a:pt x="11484849" y="1057667"/>
                </a:lnTo>
                <a:lnTo>
                  <a:pt x="11512818" y="1048926"/>
                </a:lnTo>
                <a:cubicBezTo>
                  <a:pt x="11553007" y="1039695"/>
                  <a:pt x="11597385" y="1034194"/>
                  <a:pt x="11642481" y="1029355"/>
                </a:cubicBezTo>
                <a:lnTo>
                  <a:pt x="11714551" y="1020966"/>
                </a:lnTo>
                <a:lnTo>
                  <a:pt x="11714551" y="1022389"/>
                </a:lnTo>
                <a:lnTo>
                  <a:pt x="11728519" y="1020975"/>
                </a:lnTo>
                <a:lnTo>
                  <a:pt x="11741691" y="1019651"/>
                </a:lnTo>
                <a:lnTo>
                  <a:pt x="11743999" y="1019424"/>
                </a:lnTo>
                <a:cubicBezTo>
                  <a:pt x="11745037" y="1019320"/>
                  <a:pt x="11744948" y="1019326"/>
                  <a:pt x="11742709" y="1019549"/>
                </a:cubicBezTo>
                <a:lnTo>
                  <a:pt x="11741691" y="1019651"/>
                </a:lnTo>
                <a:lnTo>
                  <a:pt x="11738529" y="1019963"/>
                </a:lnTo>
                <a:cubicBezTo>
                  <a:pt x="11729455" y="1020837"/>
                  <a:pt x="11718720" y="1021778"/>
                  <a:pt x="11771791" y="1015977"/>
                </a:cubicBezTo>
                <a:cubicBezTo>
                  <a:pt x="11774317" y="1015701"/>
                  <a:pt x="11812546" y="1011974"/>
                  <a:pt x="11834157" y="1009499"/>
                </a:cubicBezTo>
                <a:lnTo>
                  <a:pt x="11843354" y="1008273"/>
                </a:lnTo>
                <a:lnTo>
                  <a:pt x="11843354" y="1000151"/>
                </a:lnTo>
                <a:lnTo>
                  <a:pt x="11893955" y="983740"/>
                </a:lnTo>
                <a:cubicBezTo>
                  <a:pt x="11928061" y="969285"/>
                  <a:pt x="11955951" y="949359"/>
                  <a:pt x="11974160" y="920897"/>
                </a:cubicBezTo>
                <a:cubicBezTo>
                  <a:pt x="12002698" y="876981"/>
                  <a:pt x="12076554" y="851353"/>
                  <a:pt x="12143531" y="823664"/>
                </a:cubicBezTo>
                <a:lnTo>
                  <a:pt x="12192000" y="801163"/>
                </a:lnTo>
                <a:lnTo>
                  <a:pt x="12192000" y="2515690"/>
                </a:lnTo>
                <a:lnTo>
                  <a:pt x="0" y="251569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B115C4-C2EE-B92B-7EB5-2C09394F5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 of “DNS Hierarchy Structure”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BB6215F-D1A7-40E9-D9BC-3B9E4291E765}"/>
              </a:ext>
            </a:extLst>
          </p:cNvPr>
          <p:cNvSpPr/>
          <p:nvPr/>
        </p:nvSpPr>
        <p:spPr>
          <a:xfrm>
            <a:off x="9239398" y="5011048"/>
            <a:ext cx="1484023" cy="53155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79AB87-378B-4599-8FA2-6DE3E74AE243}"/>
              </a:ext>
            </a:extLst>
          </p:cNvPr>
          <p:cNvSpPr/>
          <p:nvPr/>
        </p:nvSpPr>
        <p:spPr>
          <a:xfrm>
            <a:off x="4394240" y="2047093"/>
            <a:ext cx="1882601" cy="53155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65510E-486A-937C-372C-3A3FA2E7B1E6}"/>
              </a:ext>
            </a:extLst>
          </p:cNvPr>
          <p:cNvSpPr/>
          <p:nvPr/>
        </p:nvSpPr>
        <p:spPr>
          <a:xfrm>
            <a:off x="1465134" y="3634728"/>
            <a:ext cx="1190469" cy="53155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5310A7-4CE3-E41E-9CBC-0AC08B2FC328}"/>
              </a:ext>
            </a:extLst>
          </p:cNvPr>
          <p:cNvSpPr/>
          <p:nvPr/>
        </p:nvSpPr>
        <p:spPr>
          <a:xfrm>
            <a:off x="4740305" y="3634728"/>
            <a:ext cx="1190469" cy="53155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5FA2FB-7C00-E8CF-D1B1-466072B2B4E4}"/>
              </a:ext>
            </a:extLst>
          </p:cNvPr>
          <p:cNvSpPr/>
          <p:nvPr/>
        </p:nvSpPr>
        <p:spPr>
          <a:xfrm>
            <a:off x="7829984" y="3634728"/>
            <a:ext cx="1190469" cy="53155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258B4F-F30F-A076-47C8-CF82BCE8156F}"/>
              </a:ext>
            </a:extLst>
          </p:cNvPr>
          <p:cNvSpPr/>
          <p:nvPr/>
        </p:nvSpPr>
        <p:spPr>
          <a:xfrm>
            <a:off x="6869029" y="5027109"/>
            <a:ext cx="1484023" cy="53155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7B89C50-97D3-179C-AB10-CAE600453468}"/>
              </a:ext>
            </a:extLst>
          </p:cNvPr>
          <p:cNvCxnSpPr>
            <a:stCxn id="4" idx="2"/>
            <a:endCxn id="5" idx="0"/>
          </p:cNvCxnSpPr>
          <p:nvPr/>
        </p:nvCxnSpPr>
        <p:spPr>
          <a:xfrm flipH="1">
            <a:off x="2060369" y="2578650"/>
            <a:ext cx="3275172" cy="1056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D0D6D45-F13B-F971-1215-E5966338CE76}"/>
              </a:ext>
            </a:extLst>
          </p:cNvPr>
          <p:cNvCxnSpPr>
            <a:stCxn id="4" idx="2"/>
            <a:endCxn id="6" idx="0"/>
          </p:cNvCxnSpPr>
          <p:nvPr/>
        </p:nvCxnSpPr>
        <p:spPr>
          <a:xfrm flipH="1">
            <a:off x="5335540" y="2578650"/>
            <a:ext cx="1" cy="1056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A6052BF-03B7-B32F-9E98-82A12CFF8C6E}"/>
              </a:ext>
            </a:extLst>
          </p:cNvPr>
          <p:cNvCxnSpPr>
            <a:stCxn id="4" idx="2"/>
            <a:endCxn id="7" idx="0"/>
          </p:cNvCxnSpPr>
          <p:nvPr/>
        </p:nvCxnSpPr>
        <p:spPr>
          <a:xfrm>
            <a:off x="5335541" y="2578650"/>
            <a:ext cx="3089678" cy="1056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C51371D-8897-F2B9-C687-A0D5EADFBD43}"/>
              </a:ext>
            </a:extLst>
          </p:cNvPr>
          <p:cNvSpPr txBox="1"/>
          <p:nvPr/>
        </p:nvSpPr>
        <p:spPr>
          <a:xfrm>
            <a:off x="4875866" y="2011363"/>
            <a:ext cx="951844" cy="519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688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1568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(Root)</a:t>
            </a:r>
            <a:endParaRPr lang="en-US" b="1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159FE5-FF46-7E3C-D495-A6684B05B197}"/>
              </a:ext>
            </a:extLst>
          </p:cNvPr>
          <p:cNvSpPr txBox="1"/>
          <p:nvPr/>
        </p:nvSpPr>
        <p:spPr>
          <a:xfrm>
            <a:off x="1609099" y="3593449"/>
            <a:ext cx="778519" cy="519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688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1792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</a:t>
            </a:r>
            <a:endParaRPr lang="en-US" b="1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2DE241-6A78-04E1-20F0-2F39B056B928}"/>
              </a:ext>
            </a:extLst>
          </p:cNvPr>
          <p:cNvSpPr txBox="1"/>
          <p:nvPr/>
        </p:nvSpPr>
        <p:spPr>
          <a:xfrm>
            <a:off x="4991420" y="3593449"/>
            <a:ext cx="675607" cy="519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688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1792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</a:t>
            </a:r>
            <a:endParaRPr lang="en-US" b="1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48799EE-1131-1EC7-67A9-648B85FF1C6B}"/>
              </a:ext>
            </a:extLst>
          </p:cNvPr>
          <p:cNvSpPr txBox="1"/>
          <p:nvPr/>
        </p:nvSpPr>
        <p:spPr>
          <a:xfrm>
            <a:off x="8085144" y="3593449"/>
            <a:ext cx="650331" cy="519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688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1792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net</a:t>
            </a:r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5BE673C-1338-D9C0-2B0F-6B7BE5413F6C}"/>
              </a:ext>
            </a:extLst>
          </p:cNvPr>
          <p:cNvCxnSpPr>
            <a:cxnSpLocks/>
            <a:stCxn id="7" idx="2"/>
            <a:endCxn id="13" idx="0"/>
          </p:cNvCxnSpPr>
          <p:nvPr/>
        </p:nvCxnSpPr>
        <p:spPr>
          <a:xfrm flipH="1">
            <a:off x="7611041" y="4166285"/>
            <a:ext cx="814178" cy="8608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6852781-CF4B-ECB2-CC80-386E40F1EE3D}"/>
              </a:ext>
            </a:extLst>
          </p:cNvPr>
          <p:cNvCxnSpPr>
            <a:cxnSpLocks/>
            <a:stCxn id="7" idx="2"/>
            <a:endCxn id="45" idx="0"/>
          </p:cNvCxnSpPr>
          <p:nvPr/>
        </p:nvCxnSpPr>
        <p:spPr>
          <a:xfrm>
            <a:off x="8425219" y="4166285"/>
            <a:ext cx="1559635" cy="8608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F4A72E97-9B6B-ACB5-8E6F-FE7090D6FCFE}"/>
              </a:ext>
            </a:extLst>
          </p:cNvPr>
          <p:cNvSpPr txBox="1"/>
          <p:nvPr/>
        </p:nvSpPr>
        <p:spPr>
          <a:xfrm>
            <a:off x="6950500" y="5027109"/>
            <a:ext cx="1332798" cy="519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792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mm-ix</a:t>
            </a:r>
            <a:r>
              <a:rPr lang="en-US" sz="2688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1792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net</a:t>
            </a:r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5A18675-4AC6-48C0-D525-2ED079C9E6B1}"/>
              </a:ext>
            </a:extLst>
          </p:cNvPr>
          <p:cNvSpPr txBox="1"/>
          <p:nvPr/>
        </p:nvSpPr>
        <p:spPr>
          <a:xfrm>
            <a:off x="9242842" y="5027109"/>
            <a:ext cx="1484023" cy="519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792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mmnog</a:t>
            </a:r>
            <a:r>
              <a:rPr lang="en-US" sz="2688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1792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net</a:t>
            </a:r>
            <a:endParaRPr lang="en-US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D8743655-1257-377B-F837-B0770DC7C359}"/>
              </a:ext>
            </a:extLst>
          </p:cNvPr>
          <p:cNvSpPr/>
          <p:nvPr/>
        </p:nvSpPr>
        <p:spPr>
          <a:xfrm>
            <a:off x="6508955" y="2231923"/>
            <a:ext cx="796413" cy="13921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D7057ADD-5031-C900-E494-8AFDE89704CF}"/>
              </a:ext>
            </a:extLst>
          </p:cNvPr>
          <p:cNvSpPr/>
          <p:nvPr/>
        </p:nvSpPr>
        <p:spPr>
          <a:xfrm>
            <a:off x="9184996" y="3836897"/>
            <a:ext cx="796413" cy="13921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5DE72A0A-C40C-A794-50BF-96728234D54B}"/>
              </a:ext>
            </a:extLst>
          </p:cNvPr>
          <p:cNvSpPr/>
          <p:nvPr/>
        </p:nvSpPr>
        <p:spPr>
          <a:xfrm rot="10800000">
            <a:off x="5581727" y="5283480"/>
            <a:ext cx="796413" cy="13921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6C3339-42BE-AFA8-624F-20FF5BE1649C}"/>
              </a:ext>
            </a:extLst>
          </p:cNvPr>
          <p:cNvSpPr txBox="1"/>
          <p:nvPr/>
        </p:nvSpPr>
        <p:spPr>
          <a:xfrm>
            <a:off x="7285162" y="2139582"/>
            <a:ext cx="1140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Root Server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460D7F-10F9-AE79-2925-116C72D5E133}"/>
              </a:ext>
            </a:extLst>
          </p:cNvPr>
          <p:cNvSpPr txBox="1"/>
          <p:nvPr/>
        </p:nvSpPr>
        <p:spPr>
          <a:xfrm>
            <a:off x="9981409" y="3708779"/>
            <a:ext cx="1686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Top Level Domain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174006-A476-DE8E-8137-BCAA374930A8}"/>
              </a:ext>
            </a:extLst>
          </p:cNvPr>
          <p:cNvSpPr txBox="1"/>
          <p:nvPr/>
        </p:nvSpPr>
        <p:spPr>
          <a:xfrm>
            <a:off x="3746920" y="5178326"/>
            <a:ext cx="18774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Second level Domain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964A23-59D2-0189-0A8E-712DE0A9AF8E}"/>
              </a:ext>
            </a:extLst>
          </p:cNvPr>
          <p:cNvCxnSpPr>
            <a:stCxn id="13" idx="2"/>
          </p:cNvCxnSpPr>
          <p:nvPr/>
        </p:nvCxnSpPr>
        <p:spPr>
          <a:xfrm flipH="1">
            <a:off x="7611040" y="5558666"/>
            <a:ext cx="1" cy="4055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73FD917-8294-68A5-6F0B-B1240F211B44}"/>
              </a:ext>
            </a:extLst>
          </p:cNvPr>
          <p:cNvCxnSpPr>
            <a:stCxn id="45" idx="2"/>
          </p:cNvCxnSpPr>
          <p:nvPr/>
        </p:nvCxnSpPr>
        <p:spPr>
          <a:xfrm flipH="1">
            <a:off x="9981409" y="5547085"/>
            <a:ext cx="3445" cy="417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C120E437-7B15-4B46-A844-015F685BACB1}"/>
              </a:ext>
            </a:extLst>
          </p:cNvPr>
          <p:cNvSpPr/>
          <p:nvPr/>
        </p:nvSpPr>
        <p:spPr>
          <a:xfrm>
            <a:off x="6869028" y="5944535"/>
            <a:ext cx="1484023" cy="53155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6751571-D7B4-919D-36DB-FFDD0CCF8A59}"/>
              </a:ext>
            </a:extLst>
          </p:cNvPr>
          <p:cNvSpPr txBox="1"/>
          <p:nvPr/>
        </p:nvSpPr>
        <p:spPr>
          <a:xfrm>
            <a:off x="6844995" y="5917260"/>
            <a:ext cx="1783943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792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lg.mm-ix</a:t>
            </a:r>
            <a:r>
              <a:rPr lang="en-US" sz="2688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1792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net</a:t>
            </a:r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820E5E-3844-BE63-6407-50D3B7568381}"/>
              </a:ext>
            </a:extLst>
          </p:cNvPr>
          <p:cNvSpPr/>
          <p:nvPr/>
        </p:nvSpPr>
        <p:spPr>
          <a:xfrm>
            <a:off x="9263431" y="5944535"/>
            <a:ext cx="2191334" cy="53155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48D49C6-46FA-4AFD-97F2-E4B44D2EFF85}"/>
              </a:ext>
            </a:extLst>
          </p:cNvPr>
          <p:cNvSpPr txBox="1"/>
          <p:nvPr/>
        </p:nvSpPr>
        <p:spPr>
          <a:xfrm>
            <a:off x="9184996" y="5939577"/>
            <a:ext cx="2418356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792" b="1"/>
              <a:t>register</a:t>
            </a:r>
            <a:r>
              <a:rPr lang="en-US" sz="1792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.mmnog</a:t>
            </a:r>
            <a:r>
              <a:rPr lang="en-US" sz="2688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1792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net</a:t>
            </a:r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0E32197-7472-A0D2-8702-DFAE9B9684B8}"/>
              </a:ext>
            </a:extLst>
          </p:cNvPr>
          <p:cNvSpPr txBox="1"/>
          <p:nvPr/>
        </p:nvSpPr>
        <p:spPr>
          <a:xfrm>
            <a:off x="4453844" y="6038674"/>
            <a:ext cx="1170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Sub Domain</a:t>
            </a:r>
          </a:p>
        </p:txBody>
      </p:sp>
      <p:sp>
        <p:nvSpPr>
          <p:cNvPr id="39" name="Arrow: Left 38">
            <a:extLst>
              <a:ext uri="{FF2B5EF4-FFF2-40B4-BE49-F238E27FC236}">
                <a16:creationId xmlns:a16="http://schemas.microsoft.com/office/drawing/2014/main" id="{E729E4EE-A810-E282-4780-61ACD177FBBE}"/>
              </a:ext>
            </a:extLst>
          </p:cNvPr>
          <p:cNvSpPr/>
          <p:nvPr/>
        </p:nvSpPr>
        <p:spPr>
          <a:xfrm rot="10800000">
            <a:off x="5581727" y="6152737"/>
            <a:ext cx="796413" cy="13921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67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/>
          <p:nvPr/>
        </p:nvSpPr>
        <p:spPr>
          <a:xfrm>
            <a:off x="0" y="-1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6"/>
          <p:cNvSpPr txBox="1"/>
          <p:nvPr/>
        </p:nvSpPr>
        <p:spPr>
          <a:xfrm>
            <a:off x="2019300" y="538956"/>
            <a:ext cx="8985250" cy="1118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a Recursive DNS Server?</a:t>
            </a: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16" descr="Serv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4900" y="538956"/>
            <a:ext cx="749300" cy="749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2" name="Google Shape;122;p16"/>
          <p:cNvGrpSpPr/>
          <p:nvPr/>
        </p:nvGrpSpPr>
        <p:grpSpPr>
          <a:xfrm>
            <a:off x="237317" y="1941706"/>
            <a:ext cx="11714317" cy="3402576"/>
            <a:chOff x="32339" y="528196"/>
            <a:chExt cx="11714317" cy="3402576"/>
          </a:xfrm>
        </p:grpSpPr>
        <p:sp>
          <p:nvSpPr>
            <p:cNvPr id="123" name="Google Shape;123;p16"/>
            <p:cNvSpPr/>
            <p:nvPr/>
          </p:nvSpPr>
          <p:spPr>
            <a:xfrm>
              <a:off x="1643209" y="528196"/>
              <a:ext cx="1625062" cy="1625062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>
                  <a:alpha val="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32339" y="2663683"/>
              <a:ext cx="4846803" cy="12670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6"/>
            <p:cNvSpPr txBox="1"/>
            <p:nvPr/>
          </p:nvSpPr>
          <p:spPr>
            <a:xfrm>
              <a:off x="32339" y="2663683"/>
              <a:ext cx="4846803" cy="12670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 recursive DNS server, also known as a recursive resolver or simply a resolver, is a fundamental component of the Domain Name System (DNS) infrastructure.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7816352" y="528196"/>
              <a:ext cx="1625062" cy="1625062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>
                  <a:alpha val="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5511111" y="2663683"/>
              <a:ext cx="6235545" cy="12670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6"/>
            <p:cNvSpPr txBox="1"/>
            <p:nvPr/>
          </p:nvSpPr>
          <p:spPr>
            <a:xfrm>
              <a:off x="5511111" y="2663683"/>
              <a:ext cx="6235545" cy="12670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It’s is responsible for resolving the query. It starts by querying the root DNS servers, which point it to the appropriate Top-Level Domain (TLD) DNS server. The TLD server then directs the recursive server to the authoritative DNS server for the specific domain.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7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7"/>
          <p:cNvSpPr txBox="1"/>
          <p:nvPr/>
        </p:nvSpPr>
        <p:spPr>
          <a:xfrm>
            <a:off x="171449" y="1426784"/>
            <a:ext cx="6537961" cy="363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-US" sz="3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Recursive DNS Server's Mission:</a:t>
            </a:r>
            <a:br>
              <a:rPr lang="en-US" sz="3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5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6446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Is to efficiently and reliably resolve domain names to their corresponding IP addresses.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6446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It is emphasized that Name resolution, Caching, Query forwarding,...etc.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6446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Describe it as the essential intermediary that makes internet navigation seamless for users.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6" name="Google Shape;136;p17"/>
          <p:cNvGrpSpPr/>
          <p:nvPr/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37" name="Google Shape;137;p17"/>
            <p:cNvSpPr/>
            <p:nvPr/>
          </p:nvSpPr>
          <p:spPr>
            <a:xfrm>
              <a:off x="6357228" y="0"/>
              <a:ext cx="5822102" cy="6685267"/>
            </a:xfrm>
            <a:custGeom>
              <a:avLst/>
              <a:gdLst/>
              <a:ahLst/>
              <a:cxnLst/>
              <a:rect l="l" t="t" r="r" b="b"/>
              <a:pathLst>
                <a:path w="5822102" h="6685267" extrusionOk="0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7"/>
            <p:cNvSpPr/>
            <p:nvPr/>
          </p:nvSpPr>
          <p:spPr>
            <a:xfrm>
              <a:off x="6404998" y="98659"/>
              <a:ext cx="5774333" cy="6315453"/>
            </a:xfrm>
            <a:custGeom>
              <a:avLst/>
              <a:gdLst/>
              <a:ahLst/>
              <a:cxnLst/>
              <a:rect l="l" t="t" r="r" b="b"/>
              <a:pathLst>
                <a:path w="5774333" h="6315453" extrusionOk="0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7"/>
            <p:cNvSpPr/>
            <p:nvPr/>
          </p:nvSpPr>
          <p:spPr>
            <a:xfrm>
              <a:off x="6410220" y="131729"/>
              <a:ext cx="5769111" cy="6229400"/>
            </a:xfrm>
            <a:custGeom>
              <a:avLst/>
              <a:gdLst/>
              <a:ahLst/>
              <a:cxnLst/>
              <a:rect l="l" t="t" r="r" b="b"/>
              <a:pathLst>
                <a:path w="5769111" h="6229400" extrusionOk="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7"/>
            <p:cNvSpPr/>
            <p:nvPr/>
          </p:nvSpPr>
          <p:spPr>
            <a:xfrm>
              <a:off x="6410220" y="131729"/>
              <a:ext cx="5769111" cy="6229400"/>
            </a:xfrm>
            <a:custGeom>
              <a:avLst/>
              <a:gdLst/>
              <a:ahLst/>
              <a:cxnLst/>
              <a:rect l="l" t="t" r="r" b="b"/>
              <a:pathLst>
                <a:path w="5769111" h="6229400" extrusionOk="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1" name="Google Shape;141;p17" descr="Serv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21726" y="1629089"/>
            <a:ext cx="3620021" cy="3620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8"/>
          <p:cNvSpPr/>
          <p:nvPr/>
        </p:nvSpPr>
        <p:spPr>
          <a:xfrm>
            <a:off x="153" y="0"/>
            <a:ext cx="12191695" cy="6858000"/>
          </a:xfrm>
          <a:prstGeom prst="rect">
            <a:avLst/>
          </a:prstGeom>
          <a:solidFill>
            <a:srgbClr val="E8E6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53" name="Google Shape;153;p18"/>
          <p:cNvSpPr txBox="1"/>
          <p:nvPr/>
        </p:nvSpPr>
        <p:spPr>
          <a:xfrm>
            <a:off x="188675" y="544476"/>
            <a:ext cx="9979708" cy="852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Here’s the example picture how “Recursive DNS Server” works: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8"/>
          <p:cNvSpPr/>
          <p:nvPr/>
        </p:nvSpPr>
        <p:spPr>
          <a:xfrm>
            <a:off x="3484268" y="2767283"/>
            <a:ext cx="510227" cy="1321610"/>
          </a:xfrm>
          <a:prstGeom prst="flowChartPredefined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8"/>
          <p:cNvSpPr/>
          <p:nvPr/>
        </p:nvSpPr>
        <p:spPr>
          <a:xfrm>
            <a:off x="6402070" y="2005913"/>
            <a:ext cx="850336" cy="695336"/>
          </a:xfrm>
          <a:prstGeom prst="flowChartPredefined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8"/>
          <p:cNvSpPr txBox="1"/>
          <p:nvPr/>
        </p:nvSpPr>
        <p:spPr>
          <a:xfrm>
            <a:off x="2913171" y="4039211"/>
            <a:ext cx="1722650" cy="35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Recursive Server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8"/>
          <p:cNvSpPr/>
          <p:nvPr/>
        </p:nvSpPr>
        <p:spPr>
          <a:xfrm>
            <a:off x="6402070" y="3188656"/>
            <a:ext cx="850336" cy="695336"/>
          </a:xfrm>
          <a:prstGeom prst="flowChartPredefined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8" name="Google Shape;158;p18"/>
          <p:cNvGrpSpPr/>
          <p:nvPr/>
        </p:nvGrpSpPr>
        <p:grpSpPr>
          <a:xfrm>
            <a:off x="1387242" y="3036924"/>
            <a:ext cx="742171" cy="759245"/>
            <a:chOff x="825050" y="2183275"/>
            <a:chExt cx="928200" cy="765300"/>
          </a:xfrm>
        </p:grpSpPr>
        <p:sp>
          <p:nvSpPr>
            <p:cNvPr id="159" name="Google Shape;159;p18"/>
            <p:cNvSpPr/>
            <p:nvPr/>
          </p:nvSpPr>
          <p:spPr>
            <a:xfrm>
              <a:off x="915950" y="2183275"/>
              <a:ext cx="746400" cy="5727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18"/>
            <p:cNvSpPr/>
            <p:nvPr/>
          </p:nvSpPr>
          <p:spPr>
            <a:xfrm>
              <a:off x="825050" y="2755975"/>
              <a:ext cx="928200" cy="192600"/>
            </a:xfrm>
            <a:prstGeom prst="trapezoid">
              <a:avLst>
                <a:gd name="adj" fmla="val 25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1" name="Google Shape;161;p18"/>
          <p:cNvSpPr/>
          <p:nvPr/>
        </p:nvSpPr>
        <p:spPr>
          <a:xfrm>
            <a:off x="2271284" y="3409125"/>
            <a:ext cx="783304" cy="1271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8"/>
          <p:cNvSpPr/>
          <p:nvPr/>
        </p:nvSpPr>
        <p:spPr>
          <a:xfrm>
            <a:off x="6431074" y="4343539"/>
            <a:ext cx="821332" cy="695336"/>
          </a:xfrm>
          <a:prstGeom prst="flowChartPredefined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8"/>
          <p:cNvSpPr txBox="1"/>
          <p:nvPr/>
        </p:nvSpPr>
        <p:spPr>
          <a:xfrm>
            <a:off x="6096000" y="2667592"/>
            <a:ext cx="24674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“.” Root Servers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8"/>
          <p:cNvSpPr txBox="1"/>
          <p:nvPr/>
        </p:nvSpPr>
        <p:spPr>
          <a:xfrm>
            <a:off x="6097426" y="3866182"/>
            <a:ext cx="36866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 Level DNS servers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8"/>
          <p:cNvSpPr txBox="1"/>
          <p:nvPr/>
        </p:nvSpPr>
        <p:spPr>
          <a:xfrm>
            <a:off x="6096000" y="5061189"/>
            <a:ext cx="302738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Authoritative DNS Servers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8"/>
          <p:cNvSpPr/>
          <p:nvPr/>
        </p:nvSpPr>
        <p:spPr>
          <a:xfrm rot="-1120425">
            <a:off x="4404854" y="2591601"/>
            <a:ext cx="1507702" cy="1271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8"/>
          <p:cNvSpPr/>
          <p:nvPr/>
        </p:nvSpPr>
        <p:spPr>
          <a:xfrm rot="9686923">
            <a:off x="4444432" y="2736395"/>
            <a:ext cx="1507702" cy="1271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8"/>
          <p:cNvSpPr/>
          <p:nvPr/>
        </p:nvSpPr>
        <p:spPr>
          <a:xfrm>
            <a:off x="4463368" y="3450073"/>
            <a:ext cx="1507702" cy="1271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8"/>
          <p:cNvSpPr/>
          <p:nvPr/>
        </p:nvSpPr>
        <p:spPr>
          <a:xfrm rot="-10792652">
            <a:off x="4463362" y="3594863"/>
            <a:ext cx="1507690" cy="1271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8"/>
          <p:cNvSpPr/>
          <p:nvPr/>
        </p:nvSpPr>
        <p:spPr>
          <a:xfrm rot="919538">
            <a:off x="4418576" y="4219373"/>
            <a:ext cx="1507702" cy="1271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8"/>
          <p:cNvSpPr/>
          <p:nvPr/>
        </p:nvSpPr>
        <p:spPr>
          <a:xfrm rot="-9873114">
            <a:off x="4356554" y="4343847"/>
            <a:ext cx="1507702" cy="1271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8"/>
          <p:cNvSpPr txBox="1"/>
          <p:nvPr/>
        </p:nvSpPr>
        <p:spPr>
          <a:xfrm>
            <a:off x="2055532" y="3213411"/>
            <a:ext cx="15327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https://www.mm-ix.</a:t>
            </a: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</a:t>
            </a: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8"/>
          <p:cNvSpPr/>
          <p:nvPr/>
        </p:nvSpPr>
        <p:spPr>
          <a:xfrm rot="10800000">
            <a:off x="2271284" y="3552861"/>
            <a:ext cx="783304" cy="1271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8"/>
          <p:cNvSpPr txBox="1"/>
          <p:nvPr/>
        </p:nvSpPr>
        <p:spPr>
          <a:xfrm>
            <a:off x="2410301" y="3591799"/>
            <a:ext cx="605094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x.x.x.x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8"/>
          <p:cNvSpPr txBox="1"/>
          <p:nvPr/>
        </p:nvSpPr>
        <p:spPr>
          <a:xfrm>
            <a:off x="6096000" y="5368635"/>
            <a:ext cx="2058577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</a:t>
            </a:r>
            <a:r>
              <a:rPr lang="en-US" sz="105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mm-ix.net</a:t>
            </a:r>
            <a:r>
              <a:rPr lang="en-US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</a:t>
            </a:r>
            <a:r>
              <a:rPr lang="en-US" sz="1050" b="0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x.x.x.x.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/>
              <a:t>Type of </a:t>
            </a:r>
            <a:r>
              <a:rPr lang="en"/>
              <a:t>Queries</a:t>
            </a:r>
            <a:endParaRPr/>
          </a:p>
        </p:txBody>
      </p:sp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" sz="2733">
                <a:solidFill>
                  <a:srgbClr val="202122"/>
                </a:solidFill>
                <a:highlight>
                  <a:srgbClr val="FFFFFF"/>
                </a:highlight>
              </a:rPr>
              <a:t>Recursive Query</a:t>
            </a:r>
            <a:endParaRPr sz="2733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marL="0" indent="0">
              <a:lnSpc>
                <a:spcPct val="115000"/>
              </a:lnSpc>
              <a:spcBef>
                <a:spcPts val="2133"/>
              </a:spcBef>
              <a:buNone/>
            </a:pPr>
            <a:r>
              <a:rPr lang="en" sz="2733">
                <a:solidFill>
                  <a:srgbClr val="202122"/>
                </a:solidFill>
                <a:highlight>
                  <a:srgbClr val="FFFFFF"/>
                </a:highlight>
              </a:rPr>
              <a:t>	</a:t>
            </a:r>
            <a:r>
              <a:rPr lang="en" sz="2733">
                <a:solidFill>
                  <a:srgbClr val="202122"/>
                </a:solidFill>
                <a:highlight>
                  <a:schemeClr val="lt1"/>
                </a:highlight>
              </a:rPr>
              <a:t>Is between DNS Client and its DNS Local Server.</a:t>
            </a:r>
            <a:endParaRPr sz="2733">
              <a:solidFill>
                <a:srgbClr val="202122"/>
              </a:solidFill>
              <a:highlight>
                <a:schemeClr val="lt1"/>
              </a:highlight>
            </a:endParaRPr>
          </a:p>
          <a:p>
            <a:pPr marL="0" indent="609585">
              <a:lnSpc>
                <a:spcPct val="115000"/>
              </a:lnSpc>
              <a:spcBef>
                <a:spcPts val="2133"/>
              </a:spcBef>
              <a:buNone/>
            </a:pPr>
            <a:r>
              <a:rPr lang="en" sz="2733">
                <a:solidFill>
                  <a:srgbClr val="202122"/>
                </a:solidFill>
                <a:highlight>
                  <a:srgbClr val="FFFFFF"/>
                </a:highlight>
              </a:rPr>
              <a:t>Demands a name resolution or the answer “It can not be found”</a:t>
            </a:r>
            <a:endParaRPr sz="2733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marL="0" indent="0">
              <a:lnSpc>
                <a:spcPct val="115000"/>
              </a:lnSpc>
              <a:spcBef>
                <a:spcPts val="2133"/>
              </a:spcBef>
              <a:buNone/>
            </a:pPr>
            <a:r>
              <a:rPr lang="en" sz="2733">
                <a:solidFill>
                  <a:srgbClr val="202122"/>
                </a:solidFill>
                <a:highlight>
                  <a:srgbClr val="FFFFFF"/>
                </a:highlight>
              </a:rPr>
              <a:t>Iterative Query</a:t>
            </a:r>
            <a:endParaRPr sz="2733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marL="0" indent="0">
              <a:lnSpc>
                <a:spcPct val="115000"/>
              </a:lnSpc>
              <a:spcBef>
                <a:spcPts val="2133"/>
              </a:spcBef>
              <a:buNone/>
            </a:pPr>
            <a:r>
              <a:rPr lang="en" sz="2733">
                <a:solidFill>
                  <a:srgbClr val="202122"/>
                </a:solidFill>
                <a:highlight>
                  <a:srgbClr val="FFFFFF"/>
                </a:highlight>
              </a:rPr>
              <a:t>	Is between local DNS Server and other DNS servers.</a:t>
            </a:r>
            <a:endParaRPr sz="2733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marL="0" indent="609585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None/>
            </a:pPr>
            <a:r>
              <a:rPr lang="en" sz="2733">
                <a:solidFill>
                  <a:srgbClr val="202122"/>
                </a:solidFill>
                <a:highlight>
                  <a:srgbClr val="FFFFFF"/>
                </a:highlight>
              </a:rPr>
              <a:t>Other DNS servers may provide a name resolution or a referral. </a:t>
            </a:r>
            <a:endParaRPr sz="2733">
              <a:solidFill>
                <a:srgbClr val="2021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8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rgbClr val="E8E6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53" name="Google Shape;153;p18"/>
          <p:cNvSpPr txBox="1"/>
          <p:nvPr/>
        </p:nvSpPr>
        <p:spPr>
          <a:xfrm>
            <a:off x="188675" y="544476"/>
            <a:ext cx="9979708" cy="852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Here’s the example picture how “Recursive DNS Server” works: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8"/>
          <p:cNvSpPr/>
          <p:nvPr/>
        </p:nvSpPr>
        <p:spPr>
          <a:xfrm>
            <a:off x="3484268" y="2767283"/>
            <a:ext cx="510227" cy="1321610"/>
          </a:xfrm>
          <a:prstGeom prst="flowChartPredefined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8"/>
          <p:cNvSpPr/>
          <p:nvPr/>
        </p:nvSpPr>
        <p:spPr>
          <a:xfrm>
            <a:off x="6402070" y="2005913"/>
            <a:ext cx="850336" cy="695336"/>
          </a:xfrm>
          <a:prstGeom prst="flowChartPredefined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8"/>
          <p:cNvSpPr txBox="1"/>
          <p:nvPr/>
        </p:nvSpPr>
        <p:spPr>
          <a:xfrm>
            <a:off x="2947031" y="4029445"/>
            <a:ext cx="1581233" cy="35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Recursive Server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8"/>
          <p:cNvSpPr/>
          <p:nvPr/>
        </p:nvSpPr>
        <p:spPr>
          <a:xfrm>
            <a:off x="6402070" y="3188656"/>
            <a:ext cx="850336" cy="695336"/>
          </a:xfrm>
          <a:prstGeom prst="flowChartPredefined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8" name="Google Shape;158;p18"/>
          <p:cNvGrpSpPr/>
          <p:nvPr/>
        </p:nvGrpSpPr>
        <p:grpSpPr>
          <a:xfrm>
            <a:off x="1387242" y="3036924"/>
            <a:ext cx="742171" cy="759245"/>
            <a:chOff x="825050" y="2183275"/>
            <a:chExt cx="928200" cy="765300"/>
          </a:xfrm>
        </p:grpSpPr>
        <p:sp>
          <p:nvSpPr>
            <p:cNvPr id="159" name="Google Shape;159;p18"/>
            <p:cNvSpPr/>
            <p:nvPr/>
          </p:nvSpPr>
          <p:spPr>
            <a:xfrm>
              <a:off x="915950" y="2183275"/>
              <a:ext cx="746400" cy="5727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18"/>
            <p:cNvSpPr/>
            <p:nvPr/>
          </p:nvSpPr>
          <p:spPr>
            <a:xfrm>
              <a:off x="825050" y="2755975"/>
              <a:ext cx="928200" cy="192600"/>
            </a:xfrm>
            <a:prstGeom prst="trapezoid">
              <a:avLst>
                <a:gd name="adj" fmla="val 25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1" name="Google Shape;161;p18"/>
          <p:cNvSpPr/>
          <p:nvPr/>
        </p:nvSpPr>
        <p:spPr>
          <a:xfrm>
            <a:off x="2271284" y="3409125"/>
            <a:ext cx="783304" cy="1271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8"/>
          <p:cNvSpPr/>
          <p:nvPr/>
        </p:nvSpPr>
        <p:spPr>
          <a:xfrm>
            <a:off x="6431074" y="4343539"/>
            <a:ext cx="821332" cy="695336"/>
          </a:xfrm>
          <a:prstGeom prst="flowChartPredefined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8"/>
          <p:cNvSpPr txBox="1"/>
          <p:nvPr/>
        </p:nvSpPr>
        <p:spPr>
          <a:xfrm>
            <a:off x="6096000" y="2667592"/>
            <a:ext cx="24674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“.” Root Servers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8"/>
          <p:cNvSpPr txBox="1"/>
          <p:nvPr/>
        </p:nvSpPr>
        <p:spPr>
          <a:xfrm>
            <a:off x="6097426" y="3866182"/>
            <a:ext cx="36866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 Level DNS servers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8"/>
          <p:cNvSpPr txBox="1"/>
          <p:nvPr/>
        </p:nvSpPr>
        <p:spPr>
          <a:xfrm>
            <a:off x="6096000" y="5061189"/>
            <a:ext cx="302738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Authoritative DNS Servers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8"/>
          <p:cNvSpPr/>
          <p:nvPr/>
        </p:nvSpPr>
        <p:spPr>
          <a:xfrm rot="-1120425">
            <a:off x="4404854" y="2591601"/>
            <a:ext cx="1507702" cy="1271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8"/>
          <p:cNvSpPr/>
          <p:nvPr/>
        </p:nvSpPr>
        <p:spPr>
          <a:xfrm rot="9686923">
            <a:off x="4444432" y="2736395"/>
            <a:ext cx="1507702" cy="1271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8"/>
          <p:cNvSpPr/>
          <p:nvPr/>
        </p:nvSpPr>
        <p:spPr>
          <a:xfrm>
            <a:off x="4463368" y="3450073"/>
            <a:ext cx="1507702" cy="1271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8"/>
          <p:cNvSpPr/>
          <p:nvPr/>
        </p:nvSpPr>
        <p:spPr>
          <a:xfrm rot="-10792652">
            <a:off x="4463362" y="3594863"/>
            <a:ext cx="1507690" cy="1271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8"/>
          <p:cNvSpPr/>
          <p:nvPr/>
        </p:nvSpPr>
        <p:spPr>
          <a:xfrm rot="919538">
            <a:off x="4418576" y="4219373"/>
            <a:ext cx="1507702" cy="1271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8"/>
          <p:cNvSpPr/>
          <p:nvPr/>
        </p:nvSpPr>
        <p:spPr>
          <a:xfrm rot="-9873114">
            <a:off x="4356554" y="4343847"/>
            <a:ext cx="1507702" cy="1271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8"/>
          <p:cNvSpPr txBox="1"/>
          <p:nvPr/>
        </p:nvSpPr>
        <p:spPr>
          <a:xfrm>
            <a:off x="2187810" y="3226543"/>
            <a:ext cx="1080958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Recursive Query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8"/>
          <p:cNvSpPr/>
          <p:nvPr/>
        </p:nvSpPr>
        <p:spPr>
          <a:xfrm rot="10800000">
            <a:off x="2271284" y="3552861"/>
            <a:ext cx="783304" cy="1271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72;p18">
            <a:extLst>
              <a:ext uri="{FF2B5EF4-FFF2-40B4-BE49-F238E27FC236}">
                <a16:creationId xmlns:a16="http://schemas.microsoft.com/office/drawing/2014/main" id="{A09EC1A0-9D90-F808-4148-BA504AF1515B}"/>
              </a:ext>
            </a:extLst>
          </p:cNvPr>
          <p:cNvSpPr txBox="1"/>
          <p:nvPr/>
        </p:nvSpPr>
        <p:spPr>
          <a:xfrm>
            <a:off x="2168944" y="3627994"/>
            <a:ext cx="1080958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Recursive Query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72;p18">
            <a:extLst>
              <a:ext uri="{FF2B5EF4-FFF2-40B4-BE49-F238E27FC236}">
                <a16:creationId xmlns:a16="http://schemas.microsoft.com/office/drawing/2014/main" id="{52AC913E-E7C7-1384-7415-18D6A023F723}"/>
              </a:ext>
            </a:extLst>
          </p:cNvPr>
          <p:cNvSpPr txBox="1"/>
          <p:nvPr/>
        </p:nvSpPr>
        <p:spPr>
          <a:xfrm rot="20445414">
            <a:off x="4618225" y="2417593"/>
            <a:ext cx="1080958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Iterative </a:t>
            </a: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72;p18">
            <a:extLst>
              <a:ext uri="{FF2B5EF4-FFF2-40B4-BE49-F238E27FC236}">
                <a16:creationId xmlns:a16="http://schemas.microsoft.com/office/drawing/2014/main" id="{E6ECAF3B-29D3-5726-424B-E3C3E7A39D61}"/>
              </a:ext>
            </a:extLst>
          </p:cNvPr>
          <p:cNvSpPr txBox="1"/>
          <p:nvPr/>
        </p:nvSpPr>
        <p:spPr>
          <a:xfrm rot="20466386">
            <a:off x="4775686" y="2749813"/>
            <a:ext cx="1080958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Iterative </a:t>
            </a: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72;p18">
            <a:extLst>
              <a:ext uri="{FF2B5EF4-FFF2-40B4-BE49-F238E27FC236}">
                <a16:creationId xmlns:a16="http://schemas.microsoft.com/office/drawing/2014/main" id="{620D9219-E1A9-D517-ED52-514CD14A58E0}"/>
              </a:ext>
            </a:extLst>
          </p:cNvPr>
          <p:cNvSpPr txBox="1"/>
          <p:nvPr/>
        </p:nvSpPr>
        <p:spPr>
          <a:xfrm>
            <a:off x="4706971" y="3290143"/>
            <a:ext cx="1084473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Iterative </a:t>
            </a: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72;p18">
            <a:extLst>
              <a:ext uri="{FF2B5EF4-FFF2-40B4-BE49-F238E27FC236}">
                <a16:creationId xmlns:a16="http://schemas.microsoft.com/office/drawing/2014/main" id="{03BB8FD8-90D8-1B42-AC91-6C90305A0F38}"/>
              </a:ext>
            </a:extLst>
          </p:cNvPr>
          <p:cNvSpPr txBox="1"/>
          <p:nvPr/>
        </p:nvSpPr>
        <p:spPr>
          <a:xfrm>
            <a:off x="4719393" y="3613470"/>
            <a:ext cx="1084473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Iterative </a:t>
            </a: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72;p18">
            <a:extLst>
              <a:ext uri="{FF2B5EF4-FFF2-40B4-BE49-F238E27FC236}">
                <a16:creationId xmlns:a16="http://schemas.microsoft.com/office/drawing/2014/main" id="{99BC5861-B234-39F1-C575-A6A740A48D91}"/>
              </a:ext>
            </a:extLst>
          </p:cNvPr>
          <p:cNvSpPr txBox="1"/>
          <p:nvPr/>
        </p:nvSpPr>
        <p:spPr>
          <a:xfrm rot="919445">
            <a:off x="4574448" y="4367765"/>
            <a:ext cx="1084473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Iterative </a:t>
            </a: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72;p18">
            <a:extLst>
              <a:ext uri="{FF2B5EF4-FFF2-40B4-BE49-F238E27FC236}">
                <a16:creationId xmlns:a16="http://schemas.microsoft.com/office/drawing/2014/main" id="{FD6A9965-B565-DA0F-07CB-4FB1ED84FE7F}"/>
              </a:ext>
            </a:extLst>
          </p:cNvPr>
          <p:cNvSpPr txBox="1"/>
          <p:nvPr/>
        </p:nvSpPr>
        <p:spPr>
          <a:xfrm rot="919445">
            <a:off x="4656046" y="4052163"/>
            <a:ext cx="1084473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Iterative </a:t>
            </a: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8943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0"/>
          <p:cNvSpPr/>
          <p:nvPr/>
        </p:nvSpPr>
        <p:spPr>
          <a:xfrm>
            <a:off x="0" y="0"/>
            <a:ext cx="8748215" cy="6857999"/>
          </a:xfrm>
          <a:custGeom>
            <a:avLst/>
            <a:gdLst/>
            <a:ahLst/>
            <a:cxnLst/>
            <a:rect l="l" t="t" r="r" b="b"/>
            <a:pathLst>
              <a:path w="9024730" h="6857999" extrusionOk="0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0"/>
          <p:cNvSpPr txBox="1"/>
          <p:nvPr/>
        </p:nvSpPr>
        <p:spPr>
          <a:xfrm>
            <a:off x="1137034" y="609600"/>
            <a:ext cx="6881026" cy="132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Advantages of </a:t>
            </a:r>
            <a:b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 Local Recursive Resolver”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20" descr="Serv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95981" y="1990229"/>
            <a:ext cx="2906973" cy="29069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4" name="Google Shape;194;p20"/>
          <p:cNvGrpSpPr/>
          <p:nvPr/>
        </p:nvGrpSpPr>
        <p:grpSpPr>
          <a:xfrm>
            <a:off x="1974321" y="2487941"/>
            <a:ext cx="4899376" cy="3320906"/>
            <a:chOff x="837287" y="293839"/>
            <a:chExt cx="4899376" cy="3320906"/>
          </a:xfrm>
        </p:grpSpPr>
        <p:sp>
          <p:nvSpPr>
            <p:cNvPr id="195" name="Google Shape;195;p20"/>
            <p:cNvSpPr/>
            <p:nvPr/>
          </p:nvSpPr>
          <p:spPr>
            <a:xfrm>
              <a:off x="1239475" y="293839"/>
              <a:ext cx="658125" cy="658125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0"/>
            <p:cNvSpPr/>
            <p:nvPr/>
          </p:nvSpPr>
          <p:spPr>
            <a:xfrm>
              <a:off x="837287" y="1186480"/>
              <a:ext cx="14625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0"/>
            <p:cNvSpPr txBox="1"/>
            <p:nvPr/>
          </p:nvSpPr>
          <p:spPr>
            <a:xfrm>
              <a:off x="837287" y="1186480"/>
              <a:ext cx="14625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Efficient Name Resolution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0"/>
            <p:cNvSpPr/>
            <p:nvPr/>
          </p:nvSpPr>
          <p:spPr>
            <a:xfrm>
              <a:off x="2957912" y="293839"/>
              <a:ext cx="658125" cy="658125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0"/>
            <p:cNvSpPr/>
            <p:nvPr/>
          </p:nvSpPr>
          <p:spPr>
            <a:xfrm>
              <a:off x="2555725" y="1186480"/>
              <a:ext cx="14625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0"/>
            <p:cNvSpPr txBox="1"/>
            <p:nvPr/>
          </p:nvSpPr>
          <p:spPr>
            <a:xfrm>
              <a:off x="2555725" y="1186480"/>
              <a:ext cx="14625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Reduced Network Traffic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0"/>
            <p:cNvSpPr/>
            <p:nvPr/>
          </p:nvSpPr>
          <p:spPr>
            <a:xfrm>
              <a:off x="4676350" y="293839"/>
              <a:ext cx="658125" cy="658125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0"/>
            <p:cNvSpPr/>
            <p:nvPr/>
          </p:nvSpPr>
          <p:spPr>
            <a:xfrm>
              <a:off x="4274163" y="1186480"/>
              <a:ext cx="14625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0"/>
            <p:cNvSpPr txBox="1"/>
            <p:nvPr/>
          </p:nvSpPr>
          <p:spPr>
            <a:xfrm>
              <a:off x="4274163" y="1186480"/>
              <a:ext cx="14625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Improved User Experience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0"/>
            <p:cNvSpPr/>
            <p:nvPr/>
          </p:nvSpPr>
          <p:spPr>
            <a:xfrm>
              <a:off x="2098694" y="2137105"/>
              <a:ext cx="658125" cy="658125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0"/>
            <p:cNvSpPr/>
            <p:nvPr/>
          </p:nvSpPr>
          <p:spPr>
            <a:xfrm>
              <a:off x="1271957" y="3029745"/>
              <a:ext cx="2311598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0"/>
            <p:cNvSpPr txBox="1"/>
            <p:nvPr/>
          </p:nvSpPr>
          <p:spPr>
            <a:xfrm>
              <a:off x="1271957" y="3029745"/>
              <a:ext cx="2311598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Load Balancing &amp; </a:t>
              </a:r>
              <a:b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Redundancy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0"/>
            <p:cNvSpPr/>
            <p:nvPr/>
          </p:nvSpPr>
          <p:spPr>
            <a:xfrm>
              <a:off x="4241680" y="2137105"/>
              <a:ext cx="658125" cy="658125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0"/>
            <p:cNvSpPr/>
            <p:nvPr/>
          </p:nvSpPr>
          <p:spPr>
            <a:xfrm>
              <a:off x="3839493" y="3029745"/>
              <a:ext cx="14625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0"/>
            <p:cNvSpPr txBox="1"/>
            <p:nvPr/>
          </p:nvSpPr>
          <p:spPr>
            <a:xfrm>
              <a:off x="3839493" y="3029745"/>
              <a:ext cx="14625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...etc.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24</Slides>
  <Notes>17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Setting up Simple Anycast DNS Recursive  Resolver for an ISP</vt:lpstr>
      <vt:lpstr>What is DNS?</vt:lpstr>
      <vt:lpstr>Example of “DNS Hierarchy Structure”</vt:lpstr>
      <vt:lpstr>PowerPoint Presentation</vt:lpstr>
      <vt:lpstr>PowerPoint Presentation</vt:lpstr>
      <vt:lpstr>PowerPoint Presentation</vt:lpstr>
      <vt:lpstr>Type of Queries</vt:lpstr>
      <vt:lpstr>PowerPoint Presentation</vt:lpstr>
      <vt:lpstr>PowerPoint Presentation</vt:lpstr>
      <vt:lpstr>Different between  “Authoritative DNS Server” and “Recursive DNS Server”</vt:lpstr>
      <vt:lpstr>What is Anycast?</vt:lpstr>
      <vt:lpstr>PowerPoint Presentation</vt:lpstr>
      <vt:lpstr>PowerPoint Presentation</vt:lpstr>
      <vt:lpstr>Routing Schemes Compared</vt:lpstr>
      <vt:lpstr>Advantages of running anycast on recursive DNS servers</vt:lpstr>
      <vt:lpstr>Recursive DNS Server Installation concept.</vt:lpstr>
      <vt:lpstr>Recursive DNS Server Installation concept.</vt:lpstr>
      <vt:lpstr>Recursive DNS Server Installation Example.</vt:lpstr>
      <vt:lpstr>Recursive DNS Server Installation Example.</vt:lpstr>
      <vt:lpstr>Failover Concept </vt:lpstr>
      <vt:lpstr>Failover Configuration basic concept.</vt:lpstr>
      <vt:lpstr>Configuration Example. (Router-side)</vt:lpstr>
      <vt:lpstr>Configuration Example. (Server-Side)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Setting up Simple Anycast DNS Recursive  Resolver for an ISP</dc:title>
  <cp:revision>1</cp:revision>
  <dcterms:modified xsi:type="dcterms:W3CDTF">2024-03-15T08:04:08Z</dcterms:modified>
</cp:coreProperties>
</file>