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23"/>
  </p:notesMasterIdLst>
  <p:handoutMasterIdLst>
    <p:handoutMasterId r:id="rId24"/>
  </p:handoutMasterIdLst>
  <p:sldIdLst>
    <p:sldId id="280" r:id="rId2"/>
    <p:sldId id="334" r:id="rId3"/>
    <p:sldId id="258" r:id="rId4"/>
    <p:sldId id="335" r:id="rId5"/>
    <p:sldId id="351" r:id="rId6"/>
    <p:sldId id="320" r:id="rId7"/>
    <p:sldId id="301" r:id="rId8"/>
    <p:sldId id="315" r:id="rId9"/>
    <p:sldId id="318" r:id="rId10"/>
    <p:sldId id="317" r:id="rId11"/>
    <p:sldId id="353" r:id="rId12"/>
    <p:sldId id="354" r:id="rId13"/>
    <p:sldId id="307" r:id="rId14"/>
    <p:sldId id="265" r:id="rId15"/>
    <p:sldId id="321" r:id="rId16"/>
    <p:sldId id="326" r:id="rId17"/>
    <p:sldId id="295" r:id="rId18"/>
    <p:sldId id="330" r:id="rId19"/>
    <p:sldId id="336" r:id="rId20"/>
    <p:sldId id="339" r:id="rId21"/>
    <p:sldId id="28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023" autoAdjust="0"/>
  </p:normalViewPr>
  <p:slideViewPr>
    <p:cSldViewPr snapToGrid="0">
      <p:cViewPr varScale="1">
        <p:scale>
          <a:sx n="60" d="100"/>
          <a:sy n="60" d="100"/>
        </p:scale>
        <p:origin x="8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2A31005-390A-4CED-A4A7-FF4B85D17F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C713D1-29CE-4D63-A5A2-20121D0E8F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A43FF3-934A-46BA-92B1-42E740A773CA}" type="datetime1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3F07EC-CF1B-47B6-8A09-919609D09A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345FE9-1A61-4DC9-A668-43741BDAAB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44BFC5-CB99-444D-A7DE-EAA434D978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6450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A417E-20E3-4EE5-BA1D-B0EE3F970F34}" type="datetime1">
              <a:rPr lang="en-US" smtClean="0"/>
              <a:t>3/14/2024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AEA509-DF24-46C4-8F7B-77895EAA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38032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3f7921dee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3f7921dee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E2250-C32E-434C-B1B0-4039804C909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1D3CCA9-B951-4D42-B4C0-D8FD90BA9347}" type="datetime1">
              <a:rPr lang="en-US" smtClean="0"/>
              <a:t>3/14/2024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E6EA417E-20E3-4EE5-BA1D-B0EE3F970F34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8AEA509-DF24-46C4-8F7B-77895EAA8C3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529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0C0D507-79E5-4B0B-BEDB-E7238CB89B6F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09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A5EA1-553D-468B-922D-9A90BC312BFB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E3D24-E72B-4116-9D11-85D1D0C4BB09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953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Montserrat SemiBold"/>
              <a:buNone/>
              <a:defRPr sz="6000" i="0" u="none" strike="noStrike" cap="none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156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55DD-1122-476D-83AD-335DD7603540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11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A849A-D6AA-4C4B-834C-2FB3AF635F12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602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1CDFF-279E-42AF-B0E4-E11946B53945}" type="datetime1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38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4256-C861-4A36-B24D-B8C132D9262E}" type="datetime1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9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0909-0806-483F-BC9B-ECC2EE4A8032}" type="datetime1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9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DAA23-9F73-45A4-9569-E18B1C6A291C}" type="datetime1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333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EF48-BCFD-4070-9857-A41E8AFE054A}" type="datetime1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601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93FAC-0520-4066-B932-D919EE093D06}" type="datetime1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4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631CBD76-837C-4FE7-9570-146AC8995B23}" type="datetime1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E9932A6B-6B8C-4AD5-AB45-9755AC989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17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DDF7192-03AD-4626-9946-44596EE00E61}"/>
              </a:ext>
            </a:extLst>
          </p:cNvPr>
          <p:cNvSpPr txBox="1">
            <a:spLocks/>
          </p:cNvSpPr>
          <p:nvPr/>
        </p:nvSpPr>
        <p:spPr>
          <a:xfrm>
            <a:off x="3647439" y="4697509"/>
            <a:ext cx="4897120" cy="90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6000"/>
              <a:buFont typeface="Montserrat SemiBold"/>
              <a:buNone/>
              <a:defRPr sz="6000" b="0" i="0" u="none" strike="noStrike" cap="none">
                <a:solidFill>
                  <a:srgbClr val="FFFFFF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 sz="2000" dirty="0">
                <a:solidFill>
                  <a:schemeClr val="tx1"/>
                </a:solidFill>
                <a:latin typeface="Montserrat "/>
              </a:rPr>
              <a:t>Md. Rashedul Hasan</a:t>
            </a:r>
            <a:br>
              <a:rPr lang="en-US" sz="2000" dirty="0">
                <a:solidFill>
                  <a:schemeClr val="tx1"/>
                </a:solidFill>
                <a:latin typeface="Montserrat "/>
              </a:rPr>
            </a:br>
            <a:r>
              <a:rPr lang="en-US" sz="1400" dirty="0">
                <a:solidFill>
                  <a:schemeClr val="tx1"/>
                </a:solidFill>
                <a:latin typeface="Montserrat "/>
              </a:rPr>
              <a:t>E-mail: rashedul.engr@gmail.com</a:t>
            </a:r>
          </a:p>
          <a:p>
            <a:r>
              <a:rPr lang="en-US" sz="1600" dirty="0">
                <a:solidFill>
                  <a:schemeClr val="tx1"/>
                </a:solidFill>
                <a:latin typeface="Montserrat "/>
              </a:rPr>
              <a:t>Dhaka, Bangladesh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820427D-7EA9-4C08-91F4-3725CA17C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346" y="1824122"/>
            <a:ext cx="11785306" cy="672738"/>
          </a:xfrm>
        </p:spPr>
        <p:txBody>
          <a:bodyPr/>
          <a:lstStyle/>
          <a:p>
            <a:r>
              <a:rPr lang="en-GB" sz="4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 plenarily integrated SIEM solution </a:t>
            </a:r>
          </a:p>
          <a:p>
            <a:r>
              <a:rPr lang="en-GB" sz="4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And </a:t>
            </a:r>
          </a:p>
          <a:p>
            <a:r>
              <a:rPr lang="en-GB" sz="4400" dirty="0">
                <a:solidFill>
                  <a:srgbClr val="0000FF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it’s Deployment.</a:t>
            </a:r>
            <a:endParaRPr lang="en-US" sz="4400" dirty="0">
              <a:solidFill>
                <a:schemeClr val="accent1"/>
              </a:solidFill>
              <a:latin typeface="Microsoft Sans Serif" panose="020B0604020202020204" pitchFamily="34" charset="0"/>
              <a:ea typeface="Microsoft Sans Serif" panose="020B0604020202020204" pitchFamily="34" charset="0"/>
              <a:cs typeface="Microsoft Sans Serif" panose="020B0604020202020204" pitchFamily="34" charset="0"/>
            </a:endParaRPr>
          </a:p>
        </p:txBody>
      </p:sp>
      <p:pic>
        <p:nvPicPr>
          <p:cNvPr id="8" name="Picture 2" descr="MMIX/MMNOG 2024">
            <a:extLst>
              <a:ext uri="{FF2B5EF4-FFF2-40B4-BE49-F238E27FC236}">
                <a16:creationId xmlns:a16="http://schemas.microsoft.com/office/drawing/2014/main" id="{7114CDF2-8995-4AF4-8C57-9F0F894D52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650" y="259244"/>
            <a:ext cx="25527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21D4685-6AF8-411E-BB4F-AB9F0C752B17}"/>
              </a:ext>
            </a:extLst>
          </p:cNvPr>
          <p:cNvSpPr/>
          <p:nvPr/>
        </p:nvSpPr>
        <p:spPr>
          <a:xfrm>
            <a:off x="6672580" y="3413760"/>
            <a:ext cx="914400" cy="171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Syslog Server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7564FFF-E5DF-4454-A468-1A56E35E4FAF}"/>
              </a:ext>
            </a:extLst>
          </p:cNvPr>
          <p:cNvSpPr/>
          <p:nvPr/>
        </p:nvSpPr>
        <p:spPr>
          <a:xfrm>
            <a:off x="9926320" y="1935480"/>
            <a:ext cx="1391920" cy="13563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6A7820A8-BBC8-4A23-898E-093B60C44E24}"/>
              </a:ext>
            </a:extLst>
          </p:cNvPr>
          <p:cNvSpPr/>
          <p:nvPr/>
        </p:nvSpPr>
        <p:spPr>
          <a:xfrm>
            <a:off x="9926320" y="5166360"/>
            <a:ext cx="1391920" cy="13563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27A208E-A279-48C8-87FD-3F02B80B6CB3}"/>
              </a:ext>
            </a:extLst>
          </p:cNvPr>
          <p:cNvCxnSpPr>
            <a:cxnSpLocks/>
          </p:cNvCxnSpPr>
          <p:nvPr/>
        </p:nvCxnSpPr>
        <p:spPr>
          <a:xfrm flipV="1">
            <a:off x="7586980" y="2954490"/>
            <a:ext cx="2451100" cy="12291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AA39059-8166-4019-9DFF-D204707D9FFE}"/>
              </a:ext>
            </a:extLst>
          </p:cNvPr>
          <p:cNvCxnSpPr>
            <a:cxnSpLocks/>
            <a:endCxn id="13" idx="2"/>
          </p:cNvCxnSpPr>
          <p:nvPr/>
        </p:nvCxnSpPr>
        <p:spPr>
          <a:xfrm>
            <a:off x="7586980" y="4668520"/>
            <a:ext cx="2339340" cy="1176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0DB27017-AF96-4AD7-82F4-B85F90A1AE75}"/>
              </a:ext>
            </a:extLst>
          </p:cNvPr>
          <p:cNvSpPr/>
          <p:nvPr/>
        </p:nvSpPr>
        <p:spPr>
          <a:xfrm>
            <a:off x="411479" y="1805140"/>
            <a:ext cx="92323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Montserrat" panose="00000500000000000000" pitchFamily="2" charset="0"/>
              </a:rPr>
              <a:t>Step 4: Configure Network Devices to Send the Log to the Syslog Server</a:t>
            </a:r>
            <a:endParaRPr lang="en-GB" dirty="0">
              <a:latin typeface="Montserrat" panose="000005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Montserrat" panose="00000500000000000000" pitchFamily="2" charset="0"/>
              </a:rPr>
              <a:t>Set the Destination Address to Send the Log from the Devices to Syslog Server.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Montserrat" panose="00000500000000000000" pitchFamily="2" charset="0"/>
              </a:rPr>
              <a:t>Check the Incoming Logs From the </a:t>
            </a:r>
            <a:r>
              <a:rPr lang="en-GB" b="1" dirty="0">
                <a:latin typeface="Montserrat" panose="00000500000000000000" pitchFamily="2" charset="0"/>
              </a:rPr>
              <a:t>Syslog Server.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Montserrat" panose="00000500000000000000" pitchFamily="2" charset="0"/>
              </a:rPr>
              <a:t>Configure </a:t>
            </a:r>
            <a:r>
              <a:rPr lang="en-GB" b="1" dirty="0" err="1">
                <a:latin typeface="Montserrat" panose="00000500000000000000" pitchFamily="2" charset="0"/>
              </a:rPr>
              <a:t>Wazuh</a:t>
            </a:r>
            <a:r>
              <a:rPr lang="en-GB" b="1" dirty="0">
                <a:latin typeface="Montserrat" panose="00000500000000000000" pitchFamily="2" charset="0"/>
              </a:rPr>
              <a:t> Server </a:t>
            </a:r>
            <a:r>
              <a:rPr lang="en-GB" dirty="0">
                <a:latin typeface="Montserrat" panose="00000500000000000000" pitchFamily="2" charset="0"/>
              </a:rPr>
              <a:t>to Receive the Log From the </a:t>
            </a:r>
            <a:r>
              <a:rPr lang="en-GB" dirty="0" err="1">
                <a:latin typeface="Montserrat" panose="00000500000000000000" pitchFamily="2" charset="0"/>
              </a:rPr>
              <a:t>Wazuh</a:t>
            </a:r>
            <a:r>
              <a:rPr lang="en-GB" dirty="0">
                <a:latin typeface="Montserrat" panose="00000500000000000000" pitchFamily="2" charset="0"/>
              </a:rPr>
              <a:t> Server.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Montserrat" panose="00000500000000000000" pitchFamily="2" charset="0"/>
              </a:rPr>
              <a:t>Check the Incoming Logs for Syslog Server </a:t>
            </a:r>
          </a:p>
          <a:p>
            <a:endParaRPr lang="en-GB" b="1" dirty="0">
              <a:latin typeface="Montserrat" panose="00000500000000000000" pitchFamily="2" charset="0"/>
            </a:endParaRPr>
          </a:p>
          <a:p>
            <a:r>
              <a:rPr lang="en-GB" b="1" dirty="0">
                <a:latin typeface="Montserrat" panose="00000500000000000000" pitchFamily="2" charset="0"/>
              </a:rPr>
              <a:t>Step 5:</a:t>
            </a:r>
            <a:r>
              <a:rPr lang="en-GB" dirty="0">
                <a:latin typeface="Montserrat" panose="00000500000000000000" pitchFamily="2" charset="0"/>
              </a:rPr>
              <a:t> Configure Security Event Collection</a:t>
            </a:r>
          </a:p>
          <a:p>
            <a:r>
              <a:rPr lang="en-GB" b="1" dirty="0">
                <a:latin typeface="Montserrat" panose="00000500000000000000" pitchFamily="2" charset="0"/>
              </a:rPr>
              <a:t>Step 6:</a:t>
            </a:r>
            <a:r>
              <a:rPr lang="en-GB" dirty="0">
                <a:latin typeface="Montserrat" panose="00000500000000000000" pitchFamily="2" charset="0"/>
              </a:rPr>
              <a:t> Enable Real-time Monitoring and Alerting</a:t>
            </a:r>
          </a:p>
          <a:p>
            <a:r>
              <a:rPr lang="en-GB" b="1" dirty="0">
                <a:latin typeface="Montserrat" panose="00000500000000000000" pitchFamily="2" charset="0"/>
              </a:rPr>
              <a:t>Step 7:</a:t>
            </a:r>
            <a:r>
              <a:rPr lang="en-GB" dirty="0">
                <a:latin typeface="Montserrat" panose="00000500000000000000" pitchFamily="2" charset="0"/>
              </a:rPr>
              <a:t> Perform Regular Log Analysis and Incident </a:t>
            </a:r>
            <a:br>
              <a:rPr lang="en-GB" dirty="0">
                <a:latin typeface="Montserrat" panose="00000500000000000000" pitchFamily="2" charset="0"/>
              </a:rPr>
            </a:br>
            <a:r>
              <a:rPr lang="en-GB" dirty="0">
                <a:latin typeface="Montserrat" panose="00000500000000000000" pitchFamily="2" charset="0"/>
              </a:rPr>
              <a:t>               Investigation</a:t>
            </a:r>
          </a:p>
          <a:p>
            <a:r>
              <a:rPr lang="en-GB" b="1" dirty="0">
                <a:latin typeface="Montserrat" panose="00000500000000000000" pitchFamily="2" charset="0"/>
              </a:rPr>
              <a:t>Step 8: </a:t>
            </a:r>
            <a:r>
              <a:rPr lang="en-GB" dirty="0">
                <a:latin typeface="Montserrat" panose="00000500000000000000" pitchFamily="2" charset="0"/>
              </a:rPr>
              <a:t>Continuously Enhance Security Posture</a:t>
            </a:r>
          </a:p>
          <a:p>
            <a:endParaRPr lang="en-US" dirty="0"/>
          </a:p>
          <a:p>
            <a:endParaRPr lang="en-GB" dirty="0">
              <a:latin typeface="Montserrat" panose="00000500000000000000" pitchFamily="2" charset="0"/>
            </a:endParaRPr>
          </a:p>
          <a:p>
            <a:endParaRPr lang="en-GB" dirty="0">
              <a:latin typeface="Montserrat" panose="00000500000000000000" pitchFamily="2" charset="0"/>
            </a:endParaRPr>
          </a:p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4103EC2-F50A-44A7-ABBD-00DD01EC4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660" y="660400"/>
            <a:ext cx="7388860" cy="894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Step-by-Step Installation (Cont.)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BD4E26-E970-45BC-B475-17054982E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74304" y="6197600"/>
            <a:ext cx="1706217" cy="365125"/>
          </a:xfrm>
        </p:spPr>
        <p:txBody>
          <a:bodyPr/>
          <a:lstStyle/>
          <a:p>
            <a:fld id="{E9932A6B-6B8C-4AD5-AB45-9755AC989DC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66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FBBAB-FA8D-4360-8584-FAA17CC90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010" y="543146"/>
            <a:ext cx="9908539" cy="640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Montserrat" panose="00000500000000000000" pitchFamily="2" charset="0"/>
              </a:rPr>
              <a:t>Complete Diagram with </a:t>
            </a:r>
            <a:r>
              <a:rPr lang="en-US" dirty="0" err="1">
                <a:latin typeface="Montserrat" panose="00000500000000000000" pitchFamily="2" charset="0"/>
              </a:rPr>
              <a:t>Wazuh</a:t>
            </a:r>
            <a:r>
              <a:rPr lang="en-US" dirty="0">
                <a:latin typeface="Montserrat" panose="00000500000000000000" pitchFamily="2" charset="0"/>
              </a:rPr>
              <a:t> SIEM</a:t>
            </a: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E29CD9-C556-4155-8181-DA4D8EBB1127}"/>
              </a:ext>
            </a:extLst>
          </p:cNvPr>
          <p:cNvSpPr/>
          <p:nvPr/>
        </p:nvSpPr>
        <p:spPr>
          <a:xfrm>
            <a:off x="3037840" y="4632960"/>
            <a:ext cx="995680" cy="1463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Linux</a:t>
            </a:r>
          </a:p>
          <a:p>
            <a:pPr algn="ctr"/>
            <a:r>
              <a:rPr lang="en-US" dirty="0"/>
              <a:t>Host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FE1B6FE-A485-4802-A0A1-E3FCF415FD93}"/>
              </a:ext>
            </a:extLst>
          </p:cNvPr>
          <p:cNvSpPr/>
          <p:nvPr/>
        </p:nvSpPr>
        <p:spPr>
          <a:xfrm>
            <a:off x="2839720" y="3352800"/>
            <a:ext cx="1391920" cy="5384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Switch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C43023-2681-4BD2-A4F3-75F7A84E1591}"/>
              </a:ext>
            </a:extLst>
          </p:cNvPr>
          <p:cNvSpPr/>
          <p:nvPr/>
        </p:nvSpPr>
        <p:spPr>
          <a:xfrm>
            <a:off x="3007360" y="1470660"/>
            <a:ext cx="1036320" cy="985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Windows</a:t>
            </a:r>
            <a:br>
              <a:rPr lang="en-US" sz="1600" dirty="0"/>
            </a:br>
            <a:r>
              <a:rPr lang="en-US" sz="1600" dirty="0"/>
              <a:t>Host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728BCB-C1DE-4CCE-ACC5-F0574CEEC69C}"/>
              </a:ext>
            </a:extLst>
          </p:cNvPr>
          <p:cNvSpPr/>
          <p:nvPr/>
        </p:nvSpPr>
        <p:spPr>
          <a:xfrm>
            <a:off x="2672080" y="2407920"/>
            <a:ext cx="1727200" cy="396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36524A26-A9F4-475C-88C4-29106AD9E05E}"/>
              </a:ext>
            </a:extLst>
          </p:cNvPr>
          <p:cNvSpPr/>
          <p:nvPr/>
        </p:nvSpPr>
        <p:spPr>
          <a:xfrm>
            <a:off x="5593080" y="2763520"/>
            <a:ext cx="914400" cy="171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Syslog Server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0618AC00-1812-4DA1-B536-128EA6B35EBD}"/>
              </a:ext>
            </a:extLst>
          </p:cNvPr>
          <p:cNvSpPr/>
          <p:nvPr/>
        </p:nvSpPr>
        <p:spPr>
          <a:xfrm>
            <a:off x="10149840" y="2049780"/>
            <a:ext cx="1391920" cy="13563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Router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79B236-F06E-42A5-9F62-14F5D0B4B8BC}"/>
              </a:ext>
            </a:extLst>
          </p:cNvPr>
          <p:cNvSpPr/>
          <p:nvPr/>
        </p:nvSpPr>
        <p:spPr>
          <a:xfrm>
            <a:off x="7777480" y="3352800"/>
            <a:ext cx="1391920" cy="5384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Switch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D0C42EF-A4B3-4D5A-AFAE-6013F8EDDC7B}"/>
              </a:ext>
            </a:extLst>
          </p:cNvPr>
          <p:cNvSpPr/>
          <p:nvPr/>
        </p:nvSpPr>
        <p:spPr>
          <a:xfrm>
            <a:off x="10149840" y="4262119"/>
            <a:ext cx="1391920" cy="13563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2E11A8F-BA89-4F67-884C-C8DCF33B5648}"/>
              </a:ext>
            </a:extLst>
          </p:cNvPr>
          <p:cNvCxnSpPr>
            <a:stCxn id="7" idx="2"/>
            <a:endCxn id="5" idx="0"/>
          </p:cNvCxnSpPr>
          <p:nvPr/>
        </p:nvCxnSpPr>
        <p:spPr>
          <a:xfrm>
            <a:off x="3535680" y="2804160"/>
            <a:ext cx="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5CC7E55-7D8D-4D46-B4BB-04271C398DE9}"/>
              </a:ext>
            </a:extLst>
          </p:cNvPr>
          <p:cNvCxnSpPr>
            <a:cxnSpLocks/>
            <a:stCxn id="4" idx="0"/>
            <a:endCxn id="5" idx="2"/>
          </p:cNvCxnSpPr>
          <p:nvPr/>
        </p:nvCxnSpPr>
        <p:spPr>
          <a:xfrm flipV="1">
            <a:off x="3535680" y="3891280"/>
            <a:ext cx="0" cy="741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1EDDF0C-6D11-4CA5-A511-D839EE214695}"/>
              </a:ext>
            </a:extLst>
          </p:cNvPr>
          <p:cNvCxnSpPr>
            <a:stCxn id="5" idx="3"/>
            <a:endCxn id="8" idx="1"/>
          </p:cNvCxnSpPr>
          <p:nvPr/>
        </p:nvCxnSpPr>
        <p:spPr>
          <a:xfrm>
            <a:off x="4231640" y="3622040"/>
            <a:ext cx="1361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49755DF-C05F-42C7-80BE-820B24044A32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6507480" y="3622040"/>
            <a:ext cx="127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9DE9911-920A-4732-8FB8-500E84741EED}"/>
              </a:ext>
            </a:extLst>
          </p:cNvPr>
          <p:cNvCxnSpPr>
            <a:stCxn id="10" idx="0"/>
            <a:endCxn id="9" idx="2"/>
          </p:cNvCxnSpPr>
          <p:nvPr/>
        </p:nvCxnSpPr>
        <p:spPr>
          <a:xfrm flipV="1">
            <a:off x="8473440" y="2727960"/>
            <a:ext cx="1676400" cy="624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DF886F17-11D6-47A1-AF13-807F5F89B471}"/>
              </a:ext>
            </a:extLst>
          </p:cNvPr>
          <p:cNvCxnSpPr>
            <a:stCxn id="10" idx="2"/>
            <a:endCxn id="12" idx="2"/>
          </p:cNvCxnSpPr>
          <p:nvPr/>
        </p:nvCxnSpPr>
        <p:spPr>
          <a:xfrm>
            <a:off x="8473440" y="3891280"/>
            <a:ext cx="1676400" cy="1049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31D53A0C-8867-45C7-AD1C-382FE7F17BE7}"/>
              </a:ext>
            </a:extLst>
          </p:cNvPr>
          <p:cNvSpPr/>
          <p:nvPr/>
        </p:nvSpPr>
        <p:spPr>
          <a:xfrm>
            <a:off x="538492" y="2727960"/>
            <a:ext cx="1183628" cy="178816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WAZUH </a:t>
            </a:r>
          </a:p>
          <a:p>
            <a:pPr algn="ctr"/>
            <a:r>
              <a:rPr lang="en-US" dirty="0"/>
              <a:t>SEIM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F5AD2731-E7DE-45EE-8D90-21B0C593AD1E}"/>
              </a:ext>
            </a:extLst>
          </p:cNvPr>
          <p:cNvCxnSpPr>
            <a:cxnSpLocks/>
            <a:stCxn id="40" idx="3"/>
            <a:endCxn id="5" idx="1"/>
          </p:cNvCxnSpPr>
          <p:nvPr/>
        </p:nvCxnSpPr>
        <p:spPr>
          <a:xfrm>
            <a:off x="1722120" y="3622040"/>
            <a:ext cx="111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47DCD23D-D7F8-43AC-B6FE-9326C61EEC5E}"/>
              </a:ext>
            </a:extLst>
          </p:cNvPr>
          <p:cNvCxnSpPr/>
          <p:nvPr/>
        </p:nvCxnSpPr>
        <p:spPr>
          <a:xfrm>
            <a:off x="6050280" y="1504950"/>
            <a:ext cx="0" cy="118745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3D2B4052-EB4F-4D4B-86A2-D4D90B224B2A}"/>
              </a:ext>
            </a:extLst>
          </p:cNvPr>
          <p:cNvCxnSpPr/>
          <p:nvPr/>
        </p:nvCxnSpPr>
        <p:spPr>
          <a:xfrm>
            <a:off x="6050280" y="4719320"/>
            <a:ext cx="0" cy="118745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6285F5-DEF9-4460-AE18-1E2C0AC25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90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5F839-32F6-40B0-902A-1E0150F45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120" y="305242"/>
            <a:ext cx="11033760" cy="9245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Data Flow between </a:t>
            </a:r>
            <a:r>
              <a:rPr lang="en-US" dirty="0" err="1"/>
              <a:t>Wazuh</a:t>
            </a:r>
            <a:r>
              <a:rPr lang="en-US" dirty="0"/>
              <a:t> and connected devices.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6A98D4B-417D-41C6-BE07-E7E5817D4230}"/>
              </a:ext>
            </a:extLst>
          </p:cNvPr>
          <p:cNvSpPr/>
          <p:nvPr/>
        </p:nvSpPr>
        <p:spPr>
          <a:xfrm>
            <a:off x="7926125" y="5361736"/>
            <a:ext cx="995680" cy="124972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Linux</a:t>
            </a:r>
          </a:p>
          <a:p>
            <a:pPr algn="ctr"/>
            <a:r>
              <a:rPr lang="en-US" dirty="0"/>
              <a:t>Host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F3030BA-19C3-45AE-9209-C9855D2D281D}"/>
              </a:ext>
            </a:extLst>
          </p:cNvPr>
          <p:cNvSpPr/>
          <p:nvPr/>
        </p:nvSpPr>
        <p:spPr>
          <a:xfrm>
            <a:off x="7937610" y="1421130"/>
            <a:ext cx="1036320" cy="985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Windows</a:t>
            </a:r>
            <a:br>
              <a:rPr lang="en-US" sz="1600" dirty="0"/>
            </a:br>
            <a:r>
              <a:rPr lang="en-US" sz="1600" dirty="0"/>
              <a:t>Host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47AB02-0E0E-4DC4-8DA2-FE81E0290A3B}"/>
              </a:ext>
            </a:extLst>
          </p:cNvPr>
          <p:cNvSpPr/>
          <p:nvPr/>
        </p:nvSpPr>
        <p:spPr>
          <a:xfrm>
            <a:off x="7602330" y="2358390"/>
            <a:ext cx="1727200" cy="396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2B88C68-7229-4E43-9C57-862B7E9AF9C3}"/>
              </a:ext>
            </a:extLst>
          </p:cNvPr>
          <p:cNvSpPr/>
          <p:nvPr/>
        </p:nvSpPr>
        <p:spPr>
          <a:xfrm>
            <a:off x="4978401" y="3637280"/>
            <a:ext cx="914400" cy="1717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Syslog Server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60B2DFB4-3C9A-4EC5-8558-A7C3C308C6E4}"/>
              </a:ext>
            </a:extLst>
          </p:cNvPr>
          <p:cNvSpPr/>
          <p:nvPr/>
        </p:nvSpPr>
        <p:spPr>
          <a:xfrm>
            <a:off x="10302240" y="2870200"/>
            <a:ext cx="1391920" cy="13563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Router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ED1CBF4-CAAE-42EE-948B-87A766582944}"/>
              </a:ext>
            </a:extLst>
          </p:cNvPr>
          <p:cNvSpPr/>
          <p:nvPr/>
        </p:nvSpPr>
        <p:spPr>
          <a:xfrm>
            <a:off x="10286225" y="4765040"/>
            <a:ext cx="1391920" cy="1356360"/>
          </a:xfrm>
          <a:prstGeom prst="ellipse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Firewall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78BB76-F5EA-48F5-90EC-F95A286E9918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5914826" y="3548380"/>
            <a:ext cx="4387414" cy="609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11F7609-9903-4403-A741-12A6201359EC}"/>
              </a:ext>
            </a:extLst>
          </p:cNvPr>
          <p:cNvCxnSpPr>
            <a:cxnSpLocks/>
          </p:cNvCxnSpPr>
          <p:nvPr/>
        </p:nvCxnSpPr>
        <p:spPr>
          <a:xfrm>
            <a:off x="5892801" y="4874875"/>
            <a:ext cx="4393424" cy="638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F5F27B5-3D7E-45DD-8623-15DCEA759BB9}"/>
              </a:ext>
            </a:extLst>
          </p:cNvPr>
          <p:cNvSpPr/>
          <p:nvPr/>
        </p:nvSpPr>
        <p:spPr>
          <a:xfrm>
            <a:off x="1508760" y="3078480"/>
            <a:ext cx="1432562" cy="26619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WAZUH </a:t>
            </a:r>
          </a:p>
          <a:p>
            <a:pPr algn="ctr"/>
            <a:r>
              <a:rPr lang="en-US" dirty="0"/>
              <a:t>SEIM</a:t>
            </a:r>
          </a:p>
        </p:txBody>
      </p:sp>
      <p:sp>
        <p:nvSpPr>
          <p:cNvPr id="21" name="Slide Number Placeholder 2">
            <a:extLst>
              <a:ext uri="{FF2B5EF4-FFF2-40B4-BE49-F238E27FC236}">
                <a16:creationId xmlns:a16="http://schemas.microsoft.com/office/drawing/2014/main" id="{647C6899-B542-4BAA-BB30-6163E1AFEF24}"/>
              </a:ext>
            </a:extLst>
          </p:cNvPr>
          <p:cNvSpPr txBox="1">
            <a:spLocks/>
          </p:cNvSpPr>
          <p:nvPr/>
        </p:nvSpPr>
        <p:spPr>
          <a:xfrm>
            <a:off x="9849419" y="6289741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9932A6B-6B8C-4AD5-AB45-9755AC989DC3}" type="slidenum">
              <a:rPr lang="en-US" smtClean="0"/>
              <a:pPr/>
              <a:t>12</a:t>
            </a:fld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13E9916-EEA2-4582-8BDA-3A9B711E2537}"/>
              </a:ext>
            </a:extLst>
          </p:cNvPr>
          <p:cNvCxnSpPr>
            <a:cxnSpLocks/>
          </p:cNvCxnSpPr>
          <p:nvPr/>
        </p:nvCxnSpPr>
        <p:spPr>
          <a:xfrm>
            <a:off x="2941322" y="5248909"/>
            <a:ext cx="4996288" cy="1111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A4EC36C-E53A-4E62-B116-5E7D5B1EED4D}"/>
              </a:ext>
            </a:extLst>
          </p:cNvPr>
          <p:cNvCxnSpPr>
            <a:cxnSpLocks/>
            <a:endCxn id="9" idx="1"/>
          </p:cNvCxnSpPr>
          <p:nvPr/>
        </p:nvCxnSpPr>
        <p:spPr>
          <a:xfrm flipV="1">
            <a:off x="2941322" y="1913890"/>
            <a:ext cx="4996288" cy="16516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B26E5164-3B53-4E16-B112-AD8A6C2A7737}"/>
              </a:ext>
            </a:extLst>
          </p:cNvPr>
          <p:cNvCxnSpPr>
            <a:cxnSpLocks/>
          </p:cNvCxnSpPr>
          <p:nvPr/>
        </p:nvCxnSpPr>
        <p:spPr>
          <a:xfrm>
            <a:off x="2941322" y="4429760"/>
            <a:ext cx="203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Arrow: Striped Right 30">
            <a:extLst>
              <a:ext uri="{FF2B5EF4-FFF2-40B4-BE49-F238E27FC236}">
                <a16:creationId xmlns:a16="http://schemas.microsoft.com/office/drawing/2014/main" id="{E865CEF4-79C1-4BBD-9AAA-867E76E140A2}"/>
              </a:ext>
            </a:extLst>
          </p:cNvPr>
          <p:cNvSpPr/>
          <p:nvPr/>
        </p:nvSpPr>
        <p:spPr>
          <a:xfrm rot="9724633">
            <a:off x="3899712" y="2896943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Striped Right 33">
            <a:extLst>
              <a:ext uri="{FF2B5EF4-FFF2-40B4-BE49-F238E27FC236}">
                <a16:creationId xmlns:a16="http://schemas.microsoft.com/office/drawing/2014/main" id="{A3956DA8-F52B-4978-86F2-72354453DE80}"/>
              </a:ext>
            </a:extLst>
          </p:cNvPr>
          <p:cNvSpPr/>
          <p:nvPr/>
        </p:nvSpPr>
        <p:spPr>
          <a:xfrm rot="9724633">
            <a:off x="4500883" y="2679418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Striped Right 39">
            <a:extLst>
              <a:ext uri="{FF2B5EF4-FFF2-40B4-BE49-F238E27FC236}">
                <a16:creationId xmlns:a16="http://schemas.microsoft.com/office/drawing/2014/main" id="{16C491A9-D9FD-4EB4-909B-44363FED1EF5}"/>
              </a:ext>
            </a:extLst>
          </p:cNvPr>
          <p:cNvSpPr/>
          <p:nvPr/>
        </p:nvSpPr>
        <p:spPr>
          <a:xfrm rot="9724633">
            <a:off x="5425443" y="2405098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Striped Right 40">
            <a:extLst>
              <a:ext uri="{FF2B5EF4-FFF2-40B4-BE49-F238E27FC236}">
                <a16:creationId xmlns:a16="http://schemas.microsoft.com/office/drawing/2014/main" id="{7BE9E20B-BAF5-41E4-AFB8-CF8C287D4928}"/>
              </a:ext>
            </a:extLst>
          </p:cNvPr>
          <p:cNvSpPr/>
          <p:nvPr/>
        </p:nvSpPr>
        <p:spPr>
          <a:xfrm rot="9724633">
            <a:off x="6220950" y="2144128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Arrow: Striped Right 42">
            <a:extLst>
              <a:ext uri="{FF2B5EF4-FFF2-40B4-BE49-F238E27FC236}">
                <a16:creationId xmlns:a16="http://schemas.microsoft.com/office/drawing/2014/main" id="{6B2E4051-C40B-42C6-B637-EE0EA7651E5C}"/>
              </a:ext>
            </a:extLst>
          </p:cNvPr>
          <p:cNvSpPr/>
          <p:nvPr/>
        </p:nvSpPr>
        <p:spPr>
          <a:xfrm rot="10429736">
            <a:off x="9610659" y="3438038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Striped Right 46">
            <a:extLst>
              <a:ext uri="{FF2B5EF4-FFF2-40B4-BE49-F238E27FC236}">
                <a16:creationId xmlns:a16="http://schemas.microsoft.com/office/drawing/2014/main" id="{46CE970D-A68F-4FF7-9841-B0B1A9665560}"/>
              </a:ext>
            </a:extLst>
          </p:cNvPr>
          <p:cNvSpPr/>
          <p:nvPr/>
        </p:nvSpPr>
        <p:spPr>
          <a:xfrm rot="10260092">
            <a:off x="8930861" y="3514265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row: Striped Right 48">
            <a:extLst>
              <a:ext uri="{FF2B5EF4-FFF2-40B4-BE49-F238E27FC236}">
                <a16:creationId xmlns:a16="http://schemas.microsoft.com/office/drawing/2014/main" id="{E7DEC955-9440-436B-8226-F449B7AA3550}"/>
              </a:ext>
            </a:extLst>
          </p:cNvPr>
          <p:cNvSpPr/>
          <p:nvPr/>
        </p:nvSpPr>
        <p:spPr>
          <a:xfrm rot="10496076">
            <a:off x="8298221" y="3606992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Arrow: Striped Right 49">
            <a:extLst>
              <a:ext uri="{FF2B5EF4-FFF2-40B4-BE49-F238E27FC236}">
                <a16:creationId xmlns:a16="http://schemas.microsoft.com/office/drawing/2014/main" id="{2ABED838-08DC-4CD2-945F-EB8E6F270AE6}"/>
              </a:ext>
            </a:extLst>
          </p:cNvPr>
          <p:cNvSpPr/>
          <p:nvPr/>
        </p:nvSpPr>
        <p:spPr>
          <a:xfrm rot="10229288">
            <a:off x="7597666" y="3676379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rrow: Striped Right 50">
            <a:extLst>
              <a:ext uri="{FF2B5EF4-FFF2-40B4-BE49-F238E27FC236}">
                <a16:creationId xmlns:a16="http://schemas.microsoft.com/office/drawing/2014/main" id="{4C89CA17-A5E5-4362-8E10-9607CBD8CD3C}"/>
              </a:ext>
            </a:extLst>
          </p:cNvPr>
          <p:cNvSpPr/>
          <p:nvPr/>
        </p:nvSpPr>
        <p:spPr>
          <a:xfrm rot="10429736">
            <a:off x="6941390" y="3809842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Arrow: Striped Right 51">
            <a:extLst>
              <a:ext uri="{FF2B5EF4-FFF2-40B4-BE49-F238E27FC236}">
                <a16:creationId xmlns:a16="http://schemas.microsoft.com/office/drawing/2014/main" id="{41151CB6-9AB5-4977-B5A6-34022BF932D9}"/>
              </a:ext>
            </a:extLst>
          </p:cNvPr>
          <p:cNvSpPr/>
          <p:nvPr/>
        </p:nvSpPr>
        <p:spPr>
          <a:xfrm rot="10800000">
            <a:off x="4274393" y="4185075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Striped Right 52">
            <a:extLst>
              <a:ext uri="{FF2B5EF4-FFF2-40B4-BE49-F238E27FC236}">
                <a16:creationId xmlns:a16="http://schemas.microsoft.com/office/drawing/2014/main" id="{B7A04D12-064F-43D7-9AA2-78A87121460D}"/>
              </a:ext>
            </a:extLst>
          </p:cNvPr>
          <p:cNvSpPr/>
          <p:nvPr/>
        </p:nvSpPr>
        <p:spPr>
          <a:xfrm rot="10800000">
            <a:off x="3649090" y="4164755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Striped Right 53">
            <a:extLst>
              <a:ext uri="{FF2B5EF4-FFF2-40B4-BE49-F238E27FC236}">
                <a16:creationId xmlns:a16="http://schemas.microsoft.com/office/drawing/2014/main" id="{B3012924-52FB-4782-8405-37F70CB83299}"/>
              </a:ext>
            </a:extLst>
          </p:cNvPr>
          <p:cNvSpPr/>
          <p:nvPr/>
        </p:nvSpPr>
        <p:spPr>
          <a:xfrm rot="10800000">
            <a:off x="2984434" y="4201158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Arrow: Striped Right 54">
            <a:extLst>
              <a:ext uri="{FF2B5EF4-FFF2-40B4-BE49-F238E27FC236}">
                <a16:creationId xmlns:a16="http://schemas.microsoft.com/office/drawing/2014/main" id="{8F6A18EC-0D42-4074-8A59-6BE5D1707D45}"/>
              </a:ext>
            </a:extLst>
          </p:cNvPr>
          <p:cNvSpPr/>
          <p:nvPr/>
        </p:nvSpPr>
        <p:spPr>
          <a:xfrm rot="11188208">
            <a:off x="9590265" y="5232824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row: Striped Right 55">
            <a:extLst>
              <a:ext uri="{FF2B5EF4-FFF2-40B4-BE49-F238E27FC236}">
                <a16:creationId xmlns:a16="http://schemas.microsoft.com/office/drawing/2014/main" id="{969BF0D4-466E-4E6D-ACB0-75FEE524E367}"/>
              </a:ext>
            </a:extLst>
          </p:cNvPr>
          <p:cNvSpPr/>
          <p:nvPr/>
        </p:nvSpPr>
        <p:spPr>
          <a:xfrm rot="11188208">
            <a:off x="8917386" y="5144947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Arrow: Striped Right 56">
            <a:extLst>
              <a:ext uri="{FF2B5EF4-FFF2-40B4-BE49-F238E27FC236}">
                <a16:creationId xmlns:a16="http://schemas.microsoft.com/office/drawing/2014/main" id="{4AEF12E7-BFED-43AF-92AB-BF3E6E5B838C}"/>
              </a:ext>
            </a:extLst>
          </p:cNvPr>
          <p:cNvSpPr/>
          <p:nvPr/>
        </p:nvSpPr>
        <p:spPr>
          <a:xfrm rot="11188208">
            <a:off x="8227170" y="5044189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Arrow: Striped Right 57">
            <a:extLst>
              <a:ext uri="{FF2B5EF4-FFF2-40B4-BE49-F238E27FC236}">
                <a16:creationId xmlns:a16="http://schemas.microsoft.com/office/drawing/2014/main" id="{6794F4B2-D4F3-4A9F-8A37-855EB2A1C4C1}"/>
              </a:ext>
            </a:extLst>
          </p:cNvPr>
          <p:cNvSpPr/>
          <p:nvPr/>
        </p:nvSpPr>
        <p:spPr>
          <a:xfrm rot="11188208">
            <a:off x="7455010" y="4937096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Arrow: Striped Right 58">
            <a:extLst>
              <a:ext uri="{FF2B5EF4-FFF2-40B4-BE49-F238E27FC236}">
                <a16:creationId xmlns:a16="http://schemas.microsoft.com/office/drawing/2014/main" id="{B5939205-06B6-4C81-ADD0-3AE47C982EAB}"/>
              </a:ext>
            </a:extLst>
          </p:cNvPr>
          <p:cNvSpPr/>
          <p:nvPr/>
        </p:nvSpPr>
        <p:spPr>
          <a:xfrm rot="11188208">
            <a:off x="6835250" y="4845770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Arrow: Striped Right 59">
            <a:extLst>
              <a:ext uri="{FF2B5EF4-FFF2-40B4-BE49-F238E27FC236}">
                <a16:creationId xmlns:a16="http://schemas.microsoft.com/office/drawing/2014/main" id="{941D0F26-297A-495E-843E-9890CECA944E}"/>
              </a:ext>
            </a:extLst>
          </p:cNvPr>
          <p:cNvSpPr/>
          <p:nvPr/>
        </p:nvSpPr>
        <p:spPr>
          <a:xfrm rot="11188208">
            <a:off x="6133741" y="4726920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Arrow: Striped Right 60">
            <a:extLst>
              <a:ext uri="{FF2B5EF4-FFF2-40B4-BE49-F238E27FC236}">
                <a16:creationId xmlns:a16="http://schemas.microsoft.com/office/drawing/2014/main" id="{CF63D142-F936-4020-851B-320DBE924C4B}"/>
              </a:ext>
            </a:extLst>
          </p:cNvPr>
          <p:cNvSpPr/>
          <p:nvPr/>
        </p:nvSpPr>
        <p:spPr>
          <a:xfrm rot="11728690">
            <a:off x="7363570" y="6076904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Arrow: Striped Right 61">
            <a:extLst>
              <a:ext uri="{FF2B5EF4-FFF2-40B4-BE49-F238E27FC236}">
                <a16:creationId xmlns:a16="http://schemas.microsoft.com/office/drawing/2014/main" id="{94D3A307-73FD-4E90-A567-C237D9B4AC1E}"/>
              </a:ext>
            </a:extLst>
          </p:cNvPr>
          <p:cNvSpPr/>
          <p:nvPr/>
        </p:nvSpPr>
        <p:spPr>
          <a:xfrm rot="11728690">
            <a:off x="6703169" y="5913127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Arrow: Striped Right 62">
            <a:extLst>
              <a:ext uri="{FF2B5EF4-FFF2-40B4-BE49-F238E27FC236}">
                <a16:creationId xmlns:a16="http://schemas.microsoft.com/office/drawing/2014/main" id="{30AE5959-0C67-4CFA-9CEF-850E2D904697}"/>
              </a:ext>
            </a:extLst>
          </p:cNvPr>
          <p:cNvSpPr/>
          <p:nvPr/>
        </p:nvSpPr>
        <p:spPr>
          <a:xfrm rot="11728690">
            <a:off x="6080758" y="5791074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Striped Right 63">
            <a:extLst>
              <a:ext uri="{FF2B5EF4-FFF2-40B4-BE49-F238E27FC236}">
                <a16:creationId xmlns:a16="http://schemas.microsoft.com/office/drawing/2014/main" id="{62273611-A08F-4380-9868-3C656FA81389}"/>
              </a:ext>
            </a:extLst>
          </p:cNvPr>
          <p:cNvSpPr/>
          <p:nvPr/>
        </p:nvSpPr>
        <p:spPr>
          <a:xfrm rot="11728690">
            <a:off x="5388195" y="5664199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Striped Right 64">
            <a:extLst>
              <a:ext uri="{FF2B5EF4-FFF2-40B4-BE49-F238E27FC236}">
                <a16:creationId xmlns:a16="http://schemas.microsoft.com/office/drawing/2014/main" id="{6C0B6891-C807-4C04-BB35-BB885C42EC85}"/>
              </a:ext>
            </a:extLst>
          </p:cNvPr>
          <p:cNvSpPr/>
          <p:nvPr/>
        </p:nvSpPr>
        <p:spPr>
          <a:xfrm rot="11728690">
            <a:off x="4680558" y="5478785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Striped Right 65">
            <a:extLst>
              <a:ext uri="{FF2B5EF4-FFF2-40B4-BE49-F238E27FC236}">
                <a16:creationId xmlns:a16="http://schemas.microsoft.com/office/drawing/2014/main" id="{B75F6C57-4031-4874-862D-D3BAD97DBAC3}"/>
              </a:ext>
            </a:extLst>
          </p:cNvPr>
          <p:cNvSpPr/>
          <p:nvPr/>
        </p:nvSpPr>
        <p:spPr>
          <a:xfrm rot="11728690">
            <a:off x="4011685" y="5320029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Arrow: Striped Right 66">
            <a:extLst>
              <a:ext uri="{FF2B5EF4-FFF2-40B4-BE49-F238E27FC236}">
                <a16:creationId xmlns:a16="http://schemas.microsoft.com/office/drawing/2014/main" id="{FEB371E5-EABE-4866-A2D3-A58EE777E01C}"/>
              </a:ext>
            </a:extLst>
          </p:cNvPr>
          <p:cNvSpPr/>
          <p:nvPr/>
        </p:nvSpPr>
        <p:spPr>
          <a:xfrm rot="11728690">
            <a:off x="3311683" y="5176935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Arrow: Striped Right 67">
            <a:extLst>
              <a:ext uri="{FF2B5EF4-FFF2-40B4-BE49-F238E27FC236}">
                <a16:creationId xmlns:a16="http://schemas.microsoft.com/office/drawing/2014/main" id="{32DDCCDB-3BF7-4B61-9650-E326E4874FA6}"/>
              </a:ext>
            </a:extLst>
          </p:cNvPr>
          <p:cNvSpPr/>
          <p:nvPr/>
        </p:nvSpPr>
        <p:spPr>
          <a:xfrm rot="10429736">
            <a:off x="6193675" y="3911266"/>
            <a:ext cx="477520" cy="152437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Arrow: Striped Right 68">
            <a:extLst>
              <a:ext uri="{FF2B5EF4-FFF2-40B4-BE49-F238E27FC236}">
                <a16:creationId xmlns:a16="http://schemas.microsoft.com/office/drawing/2014/main" id="{8F7C525C-7DC7-44C3-88D8-9AEB53CA448C}"/>
              </a:ext>
            </a:extLst>
          </p:cNvPr>
          <p:cNvSpPr/>
          <p:nvPr/>
        </p:nvSpPr>
        <p:spPr>
          <a:xfrm rot="9724633">
            <a:off x="7081075" y="1862104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Arrow: Striped Right 69">
            <a:extLst>
              <a:ext uri="{FF2B5EF4-FFF2-40B4-BE49-F238E27FC236}">
                <a16:creationId xmlns:a16="http://schemas.microsoft.com/office/drawing/2014/main" id="{FAC8A17A-7408-4F4B-A15B-F8259CC5A283}"/>
              </a:ext>
            </a:extLst>
          </p:cNvPr>
          <p:cNvSpPr/>
          <p:nvPr/>
        </p:nvSpPr>
        <p:spPr>
          <a:xfrm rot="9724633">
            <a:off x="3178159" y="3159833"/>
            <a:ext cx="477520" cy="152400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8580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A7CEF-F732-48FB-8943-F68256064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72740" y="2987040"/>
            <a:ext cx="6446520" cy="8839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Wazuh</a:t>
            </a:r>
            <a:r>
              <a:rPr lang="en-US" dirty="0">
                <a:solidFill>
                  <a:schemeClr val="tx1"/>
                </a:solidFill>
              </a:rPr>
              <a:t> SIEM Demo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4C52D8-5BF4-47FE-8E03-9252567E0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45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A7981-D2D7-435C-92C0-CEE7B259E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2620" y="426085"/>
            <a:ext cx="5826760" cy="823595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Montserrat" panose="00000500000000000000" pitchFamily="2" charset="0"/>
              </a:rPr>
              <a:t>Agents overview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1615E0-D4F3-461B-B0B6-6A9177368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2011680"/>
            <a:ext cx="10932160" cy="427162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AA0DA65-8EA2-447A-8DD9-5D1FD65CEAC5}"/>
              </a:ext>
            </a:extLst>
          </p:cNvPr>
          <p:cNvSpPr txBox="1"/>
          <p:nvPr/>
        </p:nvSpPr>
        <p:spPr>
          <a:xfrm>
            <a:off x="535082" y="1518920"/>
            <a:ext cx="11656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All configured Host (Agent) is showing into the Agents List with Active, Disconnected, Pending Never Connected List.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11E6C2-E690-44C3-9DF1-8FF98ECA1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6613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634DF-71C0-4E0F-A8B0-E9CB8BBC1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345" y="345440"/>
            <a:ext cx="10989310" cy="107646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Security Events Monitoring </a:t>
            </a:r>
            <a:br>
              <a:rPr lang="en-US" dirty="0"/>
            </a:br>
            <a:r>
              <a:rPr lang="en-US" dirty="0"/>
              <a:t>(Failed Login Attempts)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C23C07-CA74-4105-AFD4-9B181321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D36A07-654F-4044-8D13-2A81F2D53E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345" y="1498297"/>
            <a:ext cx="10989310" cy="5014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61653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8D727-C63D-4948-8865-D7292913F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240" y="487679"/>
            <a:ext cx="10861040" cy="135636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Security Events Monitoring </a:t>
            </a:r>
            <a:br>
              <a:rPr lang="en-US" dirty="0"/>
            </a:br>
            <a:r>
              <a:rPr lang="en-US" dirty="0"/>
              <a:t>(Successful  Login Attempts)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A2BD8C-E3DE-41A7-ABF9-EBB545E91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3CCE1F-BADB-4498-BAE9-5F9D69D7F3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106" y="2052319"/>
            <a:ext cx="11207308" cy="431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019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1576E-2373-4BC0-BF1A-A9118B739B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0437" y="619760"/>
            <a:ext cx="8031126" cy="7010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File Integrity Monitoring Dashboard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361EAB-B530-4378-8D36-825D2D6D36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7612" y="1541722"/>
            <a:ext cx="11240356" cy="348747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7D6950-E92D-42EC-85BD-28FF243588EE}"/>
              </a:ext>
            </a:extLst>
          </p:cNvPr>
          <p:cNvSpPr txBox="1"/>
          <p:nvPr/>
        </p:nvSpPr>
        <p:spPr>
          <a:xfrm>
            <a:off x="577612" y="5250122"/>
            <a:ext cx="112403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Identifying changes in context, permissions, ownership &amp; attribute</a:t>
            </a:r>
          </a:p>
          <a:p>
            <a:pPr marL="285750" indent="-285750">
              <a:buFontTx/>
              <a:buChar char="-"/>
            </a:pPr>
            <a:r>
              <a:rPr lang="en-US" dirty="0"/>
              <a:t>Graph view of modified, added and deleted files over time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case of detecting threat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case of regulatory compliance like ISO 27001, NIST 800-53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A163FC-7A58-4A3F-8511-DD6FCFABC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51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B7CB4-40BD-4846-A341-55E9871CD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409" y="473938"/>
            <a:ext cx="9875520" cy="6450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GB" dirty="0" err="1"/>
              <a:t>VirusTotal</a:t>
            </a:r>
            <a:r>
              <a:rPr lang="en-GB" dirty="0"/>
              <a:t> Integration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FB15E-37DB-42C4-9A41-32E49ED37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83D750-C8C5-4ABA-A766-7C90B2787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409" y="1389083"/>
            <a:ext cx="9875520" cy="359380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4FE23B-9A46-4C9A-9E34-C049A99FCDB0}"/>
              </a:ext>
            </a:extLst>
          </p:cNvPr>
          <p:cNvSpPr txBox="1"/>
          <p:nvPr/>
        </p:nvSpPr>
        <p:spPr>
          <a:xfrm>
            <a:off x="893135" y="5141693"/>
            <a:ext cx="98980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/>
              <a:t>Real Time Virus and malware detection </a:t>
            </a:r>
          </a:p>
          <a:p>
            <a:pPr marL="285750" indent="-285750">
              <a:buFontTx/>
              <a:buChar char="-"/>
            </a:pPr>
            <a:r>
              <a:rPr lang="en-US" dirty="0"/>
              <a:t>Effective way of inspecting monitored files for malicious content</a:t>
            </a:r>
          </a:p>
          <a:p>
            <a:pPr marL="285750" indent="-285750">
              <a:buFontTx/>
              <a:buChar char="-"/>
            </a:pPr>
            <a:r>
              <a:rPr lang="en-US" dirty="0"/>
              <a:t>Manager &amp; Endpoint both needs manual integration remediation</a:t>
            </a:r>
          </a:p>
        </p:txBody>
      </p:sp>
    </p:spTree>
    <p:extLst>
      <p:ext uri="{BB962C8B-B14F-4D97-AF65-F5344CB8AC3E}">
        <p14:creationId xmlns:p14="http://schemas.microsoft.com/office/powerpoint/2010/main" val="202592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C14CD-D82F-4236-954A-A528512D6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7366" y="358237"/>
            <a:ext cx="10639982" cy="4038600"/>
          </a:xfrm>
        </p:spPr>
        <p:txBody>
          <a:bodyPr/>
          <a:lstStyle/>
          <a:p>
            <a:pPr marL="45720" indent="0">
              <a:buNone/>
            </a:pPr>
            <a:r>
              <a:rPr lang="en-US" b="1" u="sng" dirty="0"/>
              <a:t>VULNERABILITY DETECTION:</a:t>
            </a:r>
          </a:p>
          <a:p>
            <a:r>
              <a:rPr lang="en-US" dirty="0"/>
              <a:t>Discover vulnerabilities of OS and applications installed on the monitored endpoints and matches to CVE &amp; CVSS</a:t>
            </a:r>
          </a:p>
          <a:p>
            <a:r>
              <a:rPr lang="en-US" dirty="0"/>
              <a:t>Automatic vulnerability detection and assessment</a:t>
            </a:r>
          </a:p>
          <a:p>
            <a:r>
              <a:rPr lang="en-US" dirty="0"/>
              <a:t>External vulnerability feeds indexed by National Vulnerability Database (NVD), Canonical, Debian, Red Hat, Arch Linux Advisories Security (ALAS), Microsoft.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74FAE-3E6C-49D8-9238-DC5C21315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19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691FBA1-461C-4750-AA1D-C1DFE95009DC}"/>
              </a:ext>
            </a:extLst>
          </p:cNvPr>
          <p:cNvSpPr txBox="1">
            <a:spLocks/>
          </p:cNvSpPr>
          <p:nvPr/>
        </p:nvSpPr>
        <p:spPr>
          <a:xfrm>
            <a:off x="704415" y="2819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en-US" b="1" u="sng" dirty="0"/>
              <a:t>Office 365 Integration:</a:t>
            </a:r>
          </a:p>
          <a:p>
            <a:r>
              <a:rPr lang="en-US" dirty="0"/>
              <a:t>Event Severity Graph</a:t>
            </a:r>
          </a:p>
          <a:p>
            <a:r>
              <a:rPr lang="en-US" dirty="0"/>
              <a:t>Phishing and Malware Information</a:t>
            </a:r>
          </a:p>
          <a:p>
            <a:r>
              <a:rPr lang="en-US" dirty="0"/>
              <a:t>User Activity Information</a:t>
            </a:r>
          </a:p>
          <a:p>
            <a:pPr marL="45720" indent="0">
              <a:buNone/>
            </a:pPr>
            <a:r>
              <a:rPr lang="en-US" b="1" u="sng" dirty="0"/>
              <a:t>MITRE ARR&amp;CK</a:t>
            </a:r>
          </a:p>
          <a:p>
            <a:pPr>
              <a:buFontTx/>
              <a:buChar char="-"/>
            </a:pPr>
            <a:r>
              <a:rPr lang="en-US" dirty="0"/>
              <a:t>Review MITRE ATT&amp;CK techniques in environment mapped to problem reports</a:t>
            </a:r>
          </a:p>
          <a:p>
            <a:pPr>
              <a:buFontTx/>
              <a:buChar char="-"/>
            </a:pPr>
            <a:r>
              <a:rPr lang="en-US" dirty="0"/>
              <a:t>MITRE tactics and their associated techniques </a:t>
            </a:r>
          </a:p>
          <a:p>
            <a:pPr>
              <a:buFontTx/>
              <a:buChar char="-"/>
            </a:pPr>
            <a:r>
              <a:rPr lang="en-US" dirty="0"/>
              <a:t>Alert evolution by Graph</a:t>
            </a:r>
          </a:p>
          <a:p>
            <a:pPr marL="4572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BFAFD-AD10-4F32-8DE3-F58729F5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95338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SIEM &amp; it’s Capabilities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F0992-2822-4B94-92E7-9576A50F6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EC1ECF-27EA-4A43-AF2E-F303D61AF63E}"/>
              </a:ext>
            </a:extLst>
          </p:cNvPr>
          <p:cNvSpPr/>
          <p:nvPr/>
        </p:nvSpPr>
        <p:spPr>
          <a:xfrm>
            <a:off x="5219692" y="2885223"/>
            <a:ext cx="5765699" cy="6609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Security Log Analysis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BA24AA-11ED-4135-8B20-4C5C5D71B20E}"/>
              </a:ext>
            </a:extLst>
          </p:cNvPr>
          <p:cNvSpPr/>
          <p:nvPr/>
        </p:nvSpPr>
        <p:spPr>
          <a:xfrm>
            <a:off x="5219692" y="3573775"/>
            <a:ext cx="5798828" cy="6609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Vulnerability Detection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FD12B6-A630-4642-BD35-0CD1BF645DA6}"/>
              </a:ext>
            </a:extLst>
          </p:cNvPr>
          <p:cNvSpPr/>
          <p:nvPr/>
        </p:nvSpPr>
        <p:spPr>
          <a:xfrm>
            <a:off x="5236919" y="4234692"/>
            <a:ext cx="5798828" cy="6609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Vulnerability Detection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9252F67-23B4-495A-AD27-19230FE53F59}"/>
              </a:ext>
            </a:extLst>
          </p:cNvPr>
          <p:cNvSpPr/>
          <p:nvPr/>
        </p:nvSpPr>
        <p:spPr>
          <a:xfrm>
            <a:off x="5236918" y="4923244"/>
            <a:ext cx="5798829" cy="6609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Security Configuration Assessment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66D824-2263-4712-9FC5-D7D86B68CA97}"/>
              </a:ext>
            </a:extLst>
          </p:cNvPr>
          <p:cNvSpPr/>
          <p:nvPr/>
        </p:nvSpPr>
        <p:spPr>
          <a:xfrm>
            <a:off x="5236918" y="5611796"/>
            <a:ext cx="5798829" cy="66091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Regulatory Compliance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8735524C-3632-42C7-A713-806982D4EBBF}"/>
              </a:ext>
            </a:extLst>
          </p:cNvPr>
          <p:cNvSpPr/>
          <p:nvPr/>
        </p:nvSpPr>
        <p:spPr>
          <a:xfrm>
            <a:off x="6432697" y="2151561"/>
            <a:ext cx="3094075" cy="47407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/>
              <a:t>SIEM Capabilities</a:t>
            </a:r>
            <a:endParaRPr lang="en-US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AE296F7-91DD-4A02-BAEA-389C5D3C7A82}"/>
              </a:ext>
            </a:extLst>
          </p:cNvPr>
          <p:cNvSpPr/>
          <p:nvPr/>
        </p:nvSpPr>
        <p:spPr>
          <a:xfrm>
            <a:off x="995917" y="2807508"/>
            <a:ext cx="399075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 algn="just">
              <a:buNone/>
            </a:pPr>
            <a:r>
              <a:rPr lang="en-GB" sz="2400" dirty="0"/>
              <a:t>SIEM solution is an essential piece of a security operations </a:t>
            </a:r>
            <a:r>
              <a:rPr lang="en-GB" sz="2400" dirty="0" err="1"/>
              <a:t>center</a:t>
            </a:r>
            <a:r>
              <a:rPr lang="en-GB" sz="2400" dirty="0"/>
              <a:t> (SOC) toolkit. </a:t>
            </a:r>
          </a:p>
          <a:p>
            <a:pPr marL="45720" indent="0" algn="just">
              <a:buNone/>
            </a:pPr>
            <a:r>
              <a:rPr lang="en-GB" sz="2400" dirty="0"/>
              <a:t>SIEM solutions collect data from across an organization's security architecture and alert about attacks, enabling rapid detection and response to threats.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635896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712B7-F76F-47D7-AD6F-A91035516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577" y="622004"/>
            <a:ext cx="9872871" cy="4038600"/>
          </a:xfrm>
        </p:spPr>
        <p:txBody>
          <a:bodyPr/>
          <a:lstStyle/>
          <a:p>
            <a:pPr marL="45720" indent="0">
              <a:buNone/>
            </a:pPr>
            <a:r>
              <a:rPr lang="en-US" b="1" u="sng" dirty="0"/>
              <a:t>Security Configuration </a:t>
            </a:r>
            <a:r>
              <a:rPr lang="en-US" b="1" u="sng" dirty="0" err="1"/>
              <a:t>Assesment</a:t>
            </a:r>
            <a:r>
              <a:rPr lang="en-US" b="1" u="sng" dirty="0"/>
              <a:t>:</a:t>
            </a:r>
          </a:p>
          <a:p>
            <a:pPr>
              <a:buFontTx/>
              <a:buChar char="-"/>
            </a:pPr>
            <a:r>
              <a:rPr lang="en-US" dirty="0"/>
              <a:t>Scan to detect misconfiguration and exposures, based on CIS controls</a:t>
            </a:r>
          </a:p>
          <a:p>
            <a:pPr>
              <a:buFontTx/>
              <a:buChar char="-"/>
            </a:pPr>
            <a:r>
              <a:rPr lang="en-US" dirty="0"/>
              <a:t>Recommends remediation action</a:t>
            </a:r>
          </a:p>
          <a:p>
            <a:pPr marL="45720" indent="0">
              <a:buNone/>
            </a:pPr>
            <a:r>
              <a:rPr lang="en-US" b="1" u="sng" dirty="0"/>
              <a:t>Container Security:</a:t>
            </a:r>
          </a:p>
          <a:p>
            <a:r>
              <a:rPr lang="en-US" dirty="0"/>
              <a:t>Providing Comprehensive visibility into container resources</a:t>
            </a:r>
          </a:p>
          <a:p>
            <a:r>
              <a:rPr lang="en-US" dirty="0"/>
              <a:t>Capability to audit Kubernetes Infrastructure 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72B77C-D867-45FB-A87C-A05134D0A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88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27+ Thanks Pictures | Download Free Images on Unsplash">
            <a:extLst>
              <a:ext uri="{FF2B5EF4-FFF2-40B4-BE49-F238E27FC236}">
                <a16:creationId xmlns:a16="http://schemas.microsoft.com/office/drawing/2014/main" id="{041A940D-E6F5-42C9-A708-8ADF2D9EC4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05" y="904240"/>
            <a:ext cx="10689590" cy="5049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93C126A-C677-4DE1-9413-BC702E2E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869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2A82E-9D22-4562-BADB-AC721EAA64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9060" y="650240"/>
            <a:ext cx="6913880" cy="7823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>
                <a:latin typeface="Montserrat" panose="00000500000000000000" pitchFamily="2" charset="0"/>
              </a:rPr>
              <a:t>Why Wazuh SIEM?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CFC82-B712-4F88-B745-C0603140B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794" y="3011487"/>
            <a:ext cx="8344787" cy="267468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Montserrat" panose="00000500000000000000" pitchFamily="2" charset="0"/>
              </a:rPr>
              <a:t>Some of the more common use cases of the Wazuh solution-</a:t>
            </a:r>
            <a:br>
              <a:rPr lang="en-US" sz="1600" dirty="0">
                <a:latin typeface="Montserrat" panose="00000500000000000000" pitchFamily="2" charset="0"/>
              </a:rPr>
            </a:br>
            <a:endParaRPr lang="en-US" sz="1600" dirty="0">
              <a:latin typeface="Montserrat" panose="00000500000000000000" pitchFamily="2" charset="0"/>
            </a:endParaRP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Intrusion detection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Log data analysis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File integrity monitoring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Anomaly and Malware detection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Vulnerability detection</a:t>
            </a:r>
          </a:p>
          <a:p>
            <a:pPr lvl="2"/>
            <a:r>
              <a:rPr lang="en-US" sz="1600" dirty="0" err="1">
                <a:latin typeface="Montserrat" panose="00000500000000000000" pitchFamily="2" charset="0"/>
              </a:rPr>
              <a:t>VirusTotal</a:t>
            </a:r>
            <a:r>
              <a:rPr lang="en-US" sz="1600" dirty="0">
                <a:latin typeface="Montserrat" panose="00000500000000000000" pitchFamily="2" charset="0"/>
              </a:rPr>
              <a:t> integration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Configuration assessment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Incident response</a:t>
            </a:r>
          </a:p>
          <a:p>
            <a:pPr lvl="2"/>
            <a:r>
              <a:rPr lang="en-US" sz="1600" dirty="0">
                <a:latin typeface="Montserrat" panose="00000500000000000000" pitchFamily="2" charset="0"/>
              </a:rPr>
              <a:t>Regulatory compliance (NIST, PCIDSS, GDPR, NIST, TSC and HIPAA)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23568-E9C4-4545-A0F9-A4C197998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29530" y="6251090"/>
            <a:ext cx="1706217" cy="365125"/>
          </a:xfrm>
        </p:spPr>
        <p:txBody>
          <a:bodyPr/>
          <a:lstStyle/>
          <a:p>
            <a:fld id="{E9932A6B-6B8C-4AD5-AB45-9755AC989DC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9FA9D2-826B-49E4-944A-2A6E0F862D89}"/>
              </a:ext>
            </a:extLst>
          </p:cNvPr>
          <p:cNvSpPr/>
          <p:nvPr/>
        </p:nvSpPr>
        <p:spPr>
          <a:xfrm>
            <a:off x="4338624" y="3492427"/>
            <a:ext cx="6096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IT Hygiene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Cloud security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Containers security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Posture Management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Montserrat" panose="00000500000000000000" pitchFamily="2" charset="0"/>
              </a:rPr>
              <a:t>Workload Protection</a:t>
            </a:r>
          </a:p>
        </p:txBody>
      </p:sp>
      <p:pic>
        <p:nvPicPr>
          <p:cNvPr id="6" name="Picture 2" descr="How Wazuh Can Improve Digital Security for Businesses">
            <a:extLst>
              <a:ext uri="{FF2B5EF4-FFF2-40B4-BE49-F238E27FC236}">
                <a16:creationId xmlns:a16="http://schemas.microsoft.com/office/drawing/2014/main" id="{14C295F8-B560-4368-9635-AEC0CADB79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9530" y="3372959"/>
            <a:ext cx="2210188" cy="2059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A30BC84-FC9B-4547-A3AE-8A82F810E703}"/>
              </a:ext>
            </a:extLst>
          </p:cNvPr>
          <p:cNvSpPr txBox="1">
            <a:spLocks/>
          </p:cNvSpPr>
          <p:nvPr/>
        </p:nvSpPr>
        <p:spPr>
          <a:xfrm>
            <a:off x="488795" y="1426018"/>
            <a:ext cx="11214411" cy="285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just">
              <a:buFont typeface="Corbel" pitchFamily="34" charset="0"/>
              <a:buNone/>
            </a:pPr>
            <a:endParaRPr lang="en-GB" sz="1800" dirty="0">
              <a:latin typeface="Montserrat" panose="00000500000000000000" pitchFamily="2" charset="0"/>
              <a:cs typeface="Mongolian Baiti" panose="03000500000000000000" pitchFamily="66" charset="0"/>
            </a:endParaRPr>
          </a:p>
          <a:p>
            <a:pPr marL="45720" indent="0" algn="just">
              <a:buFont typeface="Corbel" pitchFamily="34" charset="0"/>
              <a:buNone/>
            </a:pPr>
            <a:r>
              <a:rPr lang="en-GB" sz="1800" dirty="0" err="1">
                <a:latin typeface="Montserrat" panose="00000500000000000000" pitchFamily="2" charset="0"/>
                <a:cs typeface="Mongolian Baiti" panose="03000500000000000000" pitchFamily="66" charset="0"/>
              </a:rPr>
              <a:t>Wazuh</a:t>
            </a:r>
            <a:r>
              <a:rPr lang="en-GB" sz="1800" dirty="0">
                <a:latin typeface="Montserrat" panose="00000500000000000000" pitchFamily="2" charset="0"/>
                <a:cs typeface="Mongolian Baiti" panose="03000500000000000000" pitchFamily="66" charset="0"/>
              </a:rPr>
              <a:t> is a free and open source security platform that unifies XDR and SIEM capabilities. It protects workloads across on-premises, virtualized, containerized, and cloud-based environments. </a:t>
            </a:r>
            <a:r>
              <a:rPr lang="en-GB" sz="1800" dirty="0" err="1">
                <a:latin typeface="Montserrat" panose="00000500000000000000" pitchFamily="2" charset="0"/>
                <a:cs typeface="Mongolian Baiti" panose="03000500000000000000" pitchFamily="66" charset="0"/>
              </a:rPr>
              <a:t>Wazuh</a:t>
            </a:r>
            <a:r>
              <a:rPr lang="en-GB" sz="1800" dirty="0">
                <a:latin typeface="Montserrat" panose="00000500000000000000" pitchFamily="2" charset="0"/>
                <a:cs typeface="Mongolian Baiti" panose="03000500000000000000" pitchFamily="66" charset="0"/>
              </a:rPr>
              <a:t> helps organizations and individuals to protect their data assets against security threats.</a:t>
            </a:r>
            <a:endParaRPr lang="en-US" sz="1800" dirty="0">
              <a:latin typeface="Montserrat" panose="00000500000000000000" pitchFamily="2" charset="0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7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4E14E-66B4-4082-A41D-0088808A2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2326" y="609600"/>
            <a:ext cx="7376868" cy="66630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Integrations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AC246-2B92-49D8-95D8-F669A1338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168" y="1623548"/>
            <a:ext cx="9872871" cy="4965405"/>
          </a:xfrm>
        </p:spPr>
        <p:txBody>
          <a:bodyPr>
            <a:normAutofit/>
          </a:bodyPr>
          <a:lstStyle/>
          <a:p>
            <a:r>
              <a:rPr lang="en-US" dirty="0"/>
              <a:t>Microsoft 365 and Microsoft 365 Defender </a:t>
            </a:r>
          </a:p>
          <a:p>
            <a:r>
              <a:rPr lang="en-US" dirty="0"/>
              <a:t>Malware Detection with </a:t>
            </a:r>
            <a:r>
              <a:rPr lang="en-US" dirty="0" err="1"/>
              <a:t>Virultotal</a:t>
            </a:r>
            <a:r>
              <a:rPr lang="en-US" dirty="0"/>
              <a:t> with Active Response</a:t>
            </a:r>
          </a:p>
          <a:p>
            <a:r>
              <a:rPr lang="en-US" dirty="0"/>
              <a:t>Malware Detection with Yara with Active Response</a:t>
            </a:r>
          </a:p>
          <a:p>
            <a:r>
              <a:rPr lang="en-US" dirty="0"/>
              <a:t>SSH brute-force detection with Active Response</a:t>
            </a:r>
          </a:p>
          <a:p>
            <a:r>
              <a:rPr lang="en-US" dirty="0"/>
              <a:t>Monitoring malicious command using </a:t>
            </a:r>
            <a:r>
              <a:rPr lang="en-US" dirty="0" err="1"/>
              <a:t>aduitd</a:t>
            </a:r>
            <a:endParaRPr lang="en-US" dirty="0"/>
          </a:p>
          <a:p>
            <a:r>
              <a:rPr lang="en-US" dirty="0"/>
              <a:t>Suricata integration for IDS</a:t>
            </a:r>
          </a:p>
          <a:p>
            <a:r>
              <a:rPr lang="en-US" dirty="0"/>
              <a:t>Building IOCs file threat intelligence</a:t>
            </a:r>
          </a:p>
          <a:p>
            <a:r>
              <a:rPr lang="en-US" dirty="0" err="1"/>
              <a:t>LimeRAT</a:t>
            </a:r>
            <a:r>
              <a:rPr lang="en-US" dirty="0"/>
              <a:t> detection with active response</a:t>
            </a:r>
          </a:p>
          <a:p>
            <a:r>
              <a:rPr lang="en-US" dirty="0" err="1"/>
              <a:t>Thehive</a:t>
            </a:r>
            <a:r>
              <a:rPr lang="en-US" dirty="0"/>
              <a:t> integration for incident response</a:t>
            </a:r>
          </a:p>
          <a:p>
            <a:r>
              <a:rPr lang="en-US" dirty="0"/>
              <a:t>Cortex Integration with </a:t>
            </a:r>
            <a:r>
              <a:rPr lang="en-US" dirty="0" err="1"/>
              <a:t>Thehive</a:t>
            </a:r>
            <a:r>
              <a:rPr lang="en-US" dirty="0"/>
              <a:t> for observable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113841-1E32-48DF-AE0A-81EEDD2D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5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EE17E9-B84D-41B1-BD01-8B982A3C3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683" y="499594"/>
            <a:ext cx="8096266" cy="58838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dirty="0">
                <a:latin typeface="Montserrat" panose="00000500000000000000" pitchFamily="2" charset="0"/>
              </a:rPr>
              <a:t>WAZUH SIEM Deployment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F1139-12B4-42CF-B818-D32E459E5A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424" y="2725724"/>
            <a:ext cx="9872871" cy="781494"/>
          </a:xfrm>
        </p:spPr>
        <p:txBody>
          <a:bodyPr/>
          <a:lstStyle/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Standalone SIEM Deployment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41155-92F6-4E6A-88D3-2CB48ABB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784" y="6344084"/>
            <a:ext cx="1706217" cy="365125"/>
          </a:xfrm>
        </p:spPr>
        <p:txBody>
          <a:bodyPr/>
          <a:lstStyle/>
          <a:p>
            <a:fld id="{E9932A6B-6B8C-4AD5-AB45-9755AC989DC3}" type="slidenum">
              <a:rPr lang="en-US" smtClean="0"/>
              <a:t>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AB8054EC-AAC6-45EC-9A7D-81C05E9A0ADE}"/>
              </a:ext>
            </a:extLst>
          </p:cNvPr>
          <p:cNvSpPr/>
          <p:nvPr/>
        </p:nvSpPr>
        <p:spPr>
          <a:xfrm>
            <a:off x="1143000" y="3429000"/>
            <a:ext cx="696433" cy="781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S1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E26D56F-7297-4F72-BE80-55920C6553F4}"/>
              </a:ext>
            </a:extLst>
          </p:cNvPr>
          <p:cNvSpPr/>
          <p:nvPr/>
        </p:nvSpPr>
        <p:spPr>
          <a:xfrm>
            <a:off x="1142999" y="5624897"/>
            <a:ext cx="696433" cy="7814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S3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C4BE844B-D432-40A8-8D37-D96D282EC99C}"/>
              </a:ext>
            </a:extLst>
          </p:cNvPr>
          <p:cNvSpPr/>
          <p:nvPr/>
        </p:nvSpPr>
        <p:spPr>
          <a:xfrm>
            <a:off x="986168" y="4394969"/>
            <a:ext cx="1010093" cy="994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S2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77037C4-EC1E-4AE7-A1C8-2AF3DCF36E0C}"/>
              </a:ext>
            </a:extLst>
          </p:cNvPr>
          <p:cNvSpPr/>
          <p:nvPr/>
        </p:nvSpPr>
        <p:spPr>
          <a:xfrm>
            <a:off x="3158077" y="3429000"/>
            <a:ext cx="1706217" cy="29773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D75BBBEF-0607-4716-9658-2CFD54C3EE52}"/>
              </a:ext>
            </a:extLst>
          </p:cNvPr>
          <p:cNvSpPr/>
          <p:nvPr/>
        </p:nvSpPr>
        <p:spPr>
          <a:xfrm>
            <a:off x="3569934" y="4646565"/>
            <a:ext cx="882502" cy="5422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SIEM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438D7043-E854-47D8-916A-5EB712612833}"/>
              </a:ext>
            </a:extLst>
          </p:cNvPr>
          <p:cNvSpPr/>
          <p:nvPr/>
        </p:nvSpPr>
        <p:spPr>
          <a:xfrm>
            <a:off x="2339163" y="3721395"/>
            <a:ext cx="502390" cy="3189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4E5B9ED9-22A6-4FCD-86D5-FF5AE772A315}"/>
              </a:ext>
            </a:extLst>
          </p:cNvPr>
          <p:cNvSpPr/>
          <p:nvPr/>
        </p:nvSpPr>
        <p:spPr>
          <a:xfrm>
            <a:off x="2392326" y="4710223"/>
            <a:ext cx="502390" cy="3189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2ACE76C4-0A64-4C42-A2EF-AD052F2482E3}"/>
              </a:ext>
            </a:extLst>
          </p:cNvPr>
          <p:cNvSpPr/>
          <p:nvPr/>
        </p:nvSpPr>
        <p:spPr>
          <a:xfrm>
            <a:off x="2367075" y="5696666"/>
            <a:ext cx="502390" cy="3189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90C356-39D6-4C0B-8E49-27E36E75FCB2}"/>
              </a:ext>
            </a:extLst>
          </p:cNvPr>
          <p:cNvSpPr txBox="1"/>
          <p:nvPr/>
        </p:nvSpPr>
        <p:spPr>
          <a:xfrm>
            <a:off x="1980348" y="6253673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Event Flow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F1D9C75-399B-4F63-AB3B-63A6DFBA9FFC}"/>
              </a:ext>
            </a:extLst>
          </p:cNvPr>
          <p:cNvSpPr txBox="1">
            <a:spLocks/>
          </p:cNvSpPr>
          <p:nvPr/>
        </p:nvSpPr>
        <p:spPr>
          <a:xfrm>
            <a:off x="6485125" y="2672162"/>
            <a:ext cx="4796019" cy="781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tx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SIEM Cluster Deployment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06648795-6EE3-4523-AD48-3CD52EF8C2D4}"/>
              </a:ext>
            </a:extLst>
          </p:cNvPr>
          <p:cNvSpPr/>
          <p:nvPr/>
        </p:nvSpPr>
        <p:spPr>
          <a:xfrm>
            <a:off x="6641957" y="3429000"/>
            <a:ext cx="696433" cy="78149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S1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DA84B276-C13D-4FB3-A9DE-79F67E986328}"/>
              </a:ext>
            </a:extLst>
          </p:cNvPr>
          <p:cNvSpPr/>
          <p:nvPr/>
        </p:nvSpPr>
        <p:spPr>
          <a:xfrm>
            <a:off x="6641956" y="5624897"/>
            <a:ext cx="696433" cy="781493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S3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0322DE4-2EAA-4D93-A62F-87C0BE94D57C}"/>
              </a:ext>
            </a:extLst>
          </p:cNvPr>
          <p:cNvSpPr/>
          <p:nvPr/>
        </p:nvSpPr>
        <p:spPr>
          <a:xfrm>
            <a:off x="6485125" y="4394969"/>
            <a:ext cx="1010093" cy="994144"/>
          </a:xfrm>
          <a:prstGeom prst="ellips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S2</a:t>
            </a:r>
          </a:p>
          <a:p>
            <a:pPr algn="ctr"/>
            <a:endParaRPr lang="en-US" dirty="0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29A6D6B-94F1-47CB-8F90-E93D35B9F463}"/>
              </a:ext>
            </a:extLst>
          </p:cNvPr>
          <p:cNvSpPr/>
          <p:nvPr/>
        </p:nvSpPr>
        <p:spPr>
          <a:xfrm>
            <a:off x="9486359" y="3381016"/>
            <a:ext cx="1706217" cy="29773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328F403-5882-4C16-AE35-F1C77BCD0FAF}"/>
              </a:ext>
            </a:extLst>
          </p:cNvPr>
          <p:cNvSpPr/>
          <p:nvPr/>
        </p:nvSpPr>
        <p:spPr>
          <a:xfrm>
            <a:off x="9898216" y="5013110"/>
            <a:ext cx="882502" cy="5422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SIEM</a:t>
            </a: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77383821-8BF1-4555-B46F-066075990BB2}"/>
              </a:ext>
            </a:extLst>
          </p:cNvPr>
          <p:cNvSpPr/>
          <p:nvPr/>
        </p:nvSpPr>
        <p:spPr>
          <a:xfrm>
            <a:off x="7658249" y="3739941"/>
            <a:ext cx="502390" cy="3189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106B56E8-F2CF-4E70-8548-27657B5210F5}"/>
              </a:ext>
            </a:extLst>
          </p:cNvPr>
          <p:cNvSpPr/>
          <p:nvPr/>
        </p:nvSpPr>
        <p:spPr>
          <a:xfrm>
            <a:off x="7689606" y="4710223"/>
            <a:ext cx="502390" cy="3189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Right 21">
            <a:extLst>
              <a:ext uri="{FF2B5EF4-FFF2-40B4-BE49-F238E27FC236}">
                <a16:creationId xmlns:a16="http://schemas.microsoft.com/office/drawing/2014/main" id="{AEA7705B-8B3D-4AEB-B684-6DA0A68AC606}"/>
              </a:ext>
            </a:extLst>
          </p:cNvPr>
          <p:cNvSpPr/>
          <p:nvPr/>
        </p:nvSpPr>
        <p:spPr>
          <a:xfrm>
            <a:off x="7689606" y="5696666"/>
            <a:ext cx="502390" cy="318977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B5284F-8F6B-4BFB-87D3-0C64B8099B5A}"/>
              </a:ext>
            </a:extLst>
          </p:cNvPr>
          <p:cNvSpPr txBox="1"/>
          <p:nvPr/>
        </p:nvSpPr>
        <p:spPr>
          <a:xfrm>
            <a:off x="7495218" y="6253673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Event Flow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F407110-504E-4564-A0CA-8F32D814C698}"/>
              </a:ext>
            </a:extLst>
          </p:cNvPr>
          <p:cNvSpPr/>
          <p:nvPr/>
        </p:nvSpPr>
        <p:spPr>
          <a:xfrm>
            <a:off x="9898216" y="3769242"/>
            <a:ext cx="882502" cy="5422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/>
              <a:t>SIEM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A7D0532-DEAC-4043-8239-60CD577905ED}"/>
              </a:ext>
            </a:extLst>
          </p:cNvPr>
          <p:cNvSpPr/>
          <p:nvPr/>
        </p:nvSpPr>
        <p:spPr>
          <a:xfrm>
            <a:off x="8252171" y="4247777"/>
            <a:ext cx="1137534" cy="124386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/>
              <a:t>Load Balancer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D622D79-5A4B-4C93-8524-EF39FC742C01}"/>
              </a:ext>
            </a:extLst>
          </p:cNvPr>
          <p:cNvSpPr/>
          <p:nvPr/>
        </p:nvSpPr>
        <p:spPr>
          <a:xfrm>
            <a:off x="825266" y="1413071"/>
            <a:ext cx="10625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err="1">
                <a:latin typeface="Verdana" panose="020B0604030504040204" pitchFamily="34" charset="0"/>
                <a:ea typeface="Verdana" panose="020B0604030504040204" pitchFamily="34" charset="0"/>
              </a:rPr>
              <a:t>Wazuh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can be deployed in two ways:</a:t>
            </a:r>
          </a:p>
          <a:p>
            <a:pPr marL="285750" indent="-285750">
              <a:buFontTx/>
              <a:buChar char="-"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All In One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Wazuh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Server and ELK Stack are installed and configured on the same system.</a:t>
            </a:r>
          </a:p>
          <a:p>
            <a:endParaRPr lang="en-US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en-US" sz="1600" b="1" dirty="0">
                <a:latin typeface="Verdana" panose="020B0604030504040204" pitchFamily="34" charset="0"/>
                <a:ea typeface="Verdana" panose="020B0604030504040204" pitchFamily="34" charset="0"/>
              </a:rPr>
              <a:t>Distributed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: Each component is setup on a </a:t>
            </a:r>
            <a:r>
              <a:rPr lang="en-US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seperate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</a:rPr>
              <a:t> Server. </a:t>
            </a:r>
          </a:p>
        </p:txBody>
      </p:sp>
    </p:spTree>
    <p:extLst>
      <p:ext uri="{BB962C8B-B14F-4D97-AF65-F5344CB8AC3E}">
        <p14:creationId xmlns:p14="http://schemas.microsoft.com/office/powerpoint/2010/main" val="3290880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D577B-B430-4C07-8B87-26DCA1E12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2640" y="609600"/>
            <a:ext cx="8016240" cy="9347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GB" dirty="0"/>
              <a:t>Preparing for the Installation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40593-49CA-4AE7-9A94-538D5436A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160" y="1965960"/>
            <a:ext cx="11170920" cy="4495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GB" b="1" u="sng" dirty="0"/>
              <a:t>Operating System:</a:t>
            </a:r>
          </a:p>
          <a:p>
            <a:pPr marL="45720" indent="0" algn="just">
              <a:buNone/>
            </a:pPr>
            <a:r>
              <a:rPr lang="en-GB" dirty="0" err="1"/>
              <a:t>Wazuh</a:t>
            </a:r>
            <a:r>
              <a:rPr lang="en-GB" dirty="0"/>
              <a:t> can be installed on various operating systems, including CentOS, Debian, Ubuntu, Windows, and macOS.</a:t>
            </a:r>
          </a:p>
          <a:p>
            <a:pPr algn="just"/>
            <a:r>
              <a:rPr lang="en-GB" b="1" u="sng" dirty="0"/>
              <a:t>Hardware Specifications:</a:t>
            </a:r>
          </a:p>
          <a:p>
            <a:pPr marL="45720" indent="0" algn="just">
              <a:buNone/>
            </a:pPr>
            <a:r>
              <a:rPr lang="en-GB" dirty="0"/>
              <a:t>Hardware requirements highly depend on the number of protected endpoints and cloud workloads.</a:t>
            </a:r>
          </a:p>
          <a:p>
            <a:pPr algn="just"/>
            <a:r>
              <a:rPr lang="en-GB" b="1" u="sng" dirty="0"/>
              <a:t>Software Dependencies:</a:t>
            </a:r>
          </a:p>
          <a:p>
            <a:pPr marL="45720" indent="0" algn="just">
              <a:buNone/>
            </a:pPr>
            <a:r>
              <a:rPr lang="en-GB" dirty="0" err="1"/>
              <a:t>Wazuh</a:t>
            </a:r>
            <a:r>
              <a:rPr lang="en-GB" dirty="0"/>
              <a:t> requires several software components, including </a:t>
            </a:r>
            <a:r>
              <a:rPr lang="en-GB" b="1" dirty="0"/>
              <a:t>Elastic Stack</a:t>
            </a:r>
            <a:r>
              <a:rPr lang="en-GB" dirty="0"/>
              <a:t>, </a:t>
            </a:r>
            <a:r>
              <a:rPr lang="en-GB" b="1" dirty="0" err="1"/>
              <a:t>Filebeat</a:t>
            </a:r>
            <a:r>
              <a:rPr lang="en-GB" dirty="0"/>
              <a:t>, and </a:t>
            </a:r>
            <a:r>
              <a:rPr lang="en-GB" b="1" dirty="0" err="1"/>
              <a:t>Wazuh</a:t>
            </a:r>
            <a:r>
              <a:rPr lang="en-GB" b="1" dirty="0"/>
              <a:t> Manager</a:t>
            </a:r>
            <a:r>
              <a:rPr lang="en-GB" dirty="0"/>
              <a:t>. </a:t>
            </a:r>
          </a:p>
          <a:p>
            <a:pPr marL="45720" indent="0" algn="just">
              <a:buNone/>
            </a:pPr>
            <a:r>
              <a:rPr lang="en-GB" b="1" dirty="0"/>
              <a:t>Elastic Stack </a:t>
            </a:r>
            <a:r>
              <a:rPr lang="en-GB" dirty="0"/>
              <a:t>is a set of open-source tools for data processing and analysis, including Elasticsearch, Logstash, and Kibana. </a:t>
            </a:r>
          </a:p>
          <a:p>
            <a:pPr marL="45720" indent="0" algn="just">
              <a:buNone/>
            </a:pPr>
            <a:r>
              <a:rPr lang="en-GB" b="1" dirty="0" err="1"/>
              <a:t>Filebeat</a:t>
            </a:r>
            <a:r>
              <a:rPr lang="en-GB" dirty="0"/>
              <a:t> is a lightweight agent that collects log data from different sources and forward it to Elasticsearch. </a:t>
            </a:r>
          </a:p>
          <a:p>
            <a:pPr marL="45720" indent="0" algn="just">
              <a:buNone/>
            </a:pPr>
            <a:r>
              <a:rPr lang="en-GB" b="1" dirty="0" err="1"/>
              <a:t>Wazuh</a:t>
            </a:r>
            <a:r>
              <a:rPr lang="en-GB" b="1" dirty="0"/>
              <a:t> Manager </a:t>
            </a:r>
            <a:r>
              <a:rPr lang="en-GB" dirty="0"/>
              <a:t>is the central component of the </a:t>
            </a:r>
            <a:r>
              <a:rPr lang="en-GB" dirty="0" err="1"/>
              <a:t>Wazuh</a:t>
            </a:r>
            <a:r>
              <a:rPr lang="en-GB" dirty="0"/>
              <a:t> architecture, which receives data from the </a:t>
            </a:r>
            <a:r>
              <a:rPr lang="en-GB" dirty="0" err="1"/>
              <a:t>Wazuh</a:t>
            </a:r>
            <a:r>
              <a:rPr lang="en-GB" dirty="0"/>
              <a:t> Agents and processes it to generate alerts and notifications.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6A6ADB-5BBA-4A1A-83CE-38CF034FA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523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69D1E-7CC7-40D3-8F62-A09175ECE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660" y="660400"/>
            <a:ext cx="7388860" cy="894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dirty="0"/>
              <a:t>Step-by-Step Installation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7BE569-60B8-4549-9F35-6FB56D24F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b="1" dirty="0">
                <a:latin typeface="Montserrat" panose="00000500000000000000" pitchFamily="2" charset="0"/>
              </a:rPr>
              <a:t>Step 1: </a:t>
            </a:r>
            <a:r>
              <a:rPr lang="en-GB" dirty="0">
                <a:latin typeface="Montserrat" panose="00000500000000000000" pitchFamily="2" charset="0"/>
              </a:rPr>
              <a:t>Set Up </a:t>
            </a:r>
            <a:r>
              <a:rPr lang="en-GB" dirty="0" err="1">
                <a:latin typeface="Montserrat" panose="00000500000000000000" pitchFamily="2" charset="0"/>
              </a:rPr>
              <a:t>Wazuh</a:t>
            </a:r>
            <a:r>
              <a:rPr lang="en-GB" dirty="0">
                <a:latin typeface="Montserrat" panose="00000500000000000000" pitchFamily="2" charset="0"/>
              </a:rPr>
              <a:t> Server</a:t>
            </a:r>
            <a:br>
              <a:rPr lang="en-GB" dirty="0">
                <a:latin typeface="Montserrat" panose="00000500000000000000" pitchFamily="2" charset="0"/>
              </a:rPr>
            </a:br>
            <a:endParaRPr lang="en-GB" dirty="0">
              <a:latin typeface="Montserrat" panose="00000500000000000000" pitchFamily="2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Install </a:t>
            </a:r>
            <a:r>
              <a:rPr lang="en-US" b="1" dirty="0" err="1"/>
              <a:t>Wazuh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Install </a:t>
            </a:r>
            <a:r>
              <a:rPr lang="en-US" b="1" dirty="0" err="1"/>
              <a:t>Wazuh</a:t>
            </a:r>
            <a:r>
              <a:rPr lang="en-US" b="1" dirty="0"/>
              <a:t> Manager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Install </a:t>
            </a:r>
            <a:r>
              <a:rPr lang="en-US" b="1" dirty="0"/>
              <a:t>Elasticsearch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Install </a:t>
            </a:r>
            <a:r>
              <a:rPr lang="en-US" b="1" dirty="0" err="1"/>
              <a:t>Filebeat</a:t>
            </a: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Install </a:t>
            </a:r>
            <a:r>
              <a:rPr lang="en-US" b="1" dirty="0"/>
              <a:t>Kibana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29578744-E3B8-4CAA-BFE1-BAF1E7294DF0}"/>
              </a:ext>
            </a:extLst>
          </p:cNvPr>
          <p:cNvSpPr/>
          <p:nvPr/>
        </p:nvSpPr>
        <p:spPr>
          <a:xfrm>
            <a:off x="9113520" y="3159760"/>
            <a:ext cx="1082040" cy="183388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WAZUH </a:t>
            </a:r>
          </a:p>
          <a:p>
            <a:pPr algn="ctr"/>
            <a:r>
              <a:rPr lang="en-US" dirty="0"/>
              <a:t>SEIM</a:t>
            </a:r>
          </a:p>
        </p:txBody>
      </p:sp>
      <p:sp>
        <p:nvSpPr>
          <p:cNvPr id="6" name="Rectangle: Diagonal Corners Snipped 5">
            <a:extLst>
              <a:ext uri="{FF2B5EF4-FFF2-40B4-BE49-F238E27FC236}">
                <a16:creationId xmlns:a16="http://schemas.microsoft.com/office/drawing/2014/main" id="{E982BC6A-A96F-4222-ADED-A0C82FF26EE8}"/>
              </a:ext>
            </a:extLst>
          </p:cNvPr>
          <p:cNvSpPr/>
          <p:nvPr/>
        </p:nvSpPr>
        <p:spPr>
          <a:xfrm>
            <a:off x="6197600" y="3787140"/>
            <a:ext cx="1452880" cy="57912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Linux Server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356BA14-2F58-4A9A-A054-DA5077EF1CF8}"/>
              </a:ext>
            </a:extLst>
          </p:cNvPr>
          <p:cNvCxnSpPr>
            <a:stCxn id="6" idx="0"/>
            <a:endCxn id="5" idx="1"/>
          </p:cNvCxnSpPr>
          <p:nvPr/>
        </p:nvCxnSpPr>
        <p:spPr>
          <a:xfrm>
            <a:off x="7650480" y="4076700"/>
            <a:ext cx="1463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F2B53-6C23-4A2A-9651-11A69F94B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42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C0D9C-DBF2-47C6-8585-69E1619EA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800" y="2067561"/>
            <a:ext cx="9872871" cy="4038600"/>
          </a:xfrm>
        </p:spPr>
        <p:txBody>
          <a:bodyPr/>
          <a:lstStyle/>
          <a:p>
            <a:r>
              <a:rPr lang="en-GB" b="1" dirty="0">
                <a:latin typeface="Montserrat" panose="00000500000000000000" pitchFamily="2" charset="0"/>
              </a:rPr>
              <a:t>Step 2: </a:t>
            </a:r>
            <a:r>
              <a:rPr lang="en-GB" dirty="0">
                <a:latin typeface="Montserrat" panose="00000500000000000000" pitchFamily="2" charset="0"/>
              </a:rPr>
              <a:t>Install and Configure </a:t>
            </a:r>
            <a:r>
              <a:rPr lang="en-GB" b="1" dirty="0" err="1">
                <a:latin typeface="Montserrat" panose="00000500000000000000" pitchFamily="2" charset="0"/>
              </a:rPr>
              <a:t>Wazuh</a:t>
            </a:r>
            <a:r>
              <a:rPr lang="en-GB" b="1" dirty="0">
                <a:latin typeface="Montserrat" panose="00000500000000000000" pitchFamily="2" charset="0"/>
              </a:rPr>
              <a:t> Agents</a:t>
            </a:r>
            <a:br>
              <a:rPr lang="en-GB" dirty="0">
                <a:latin typeface="Montserrat" panose="00000500000000000000" pitchFamily="2" charset="0"/>
              </a:rPr>
            </a:br>
            <a:endParaRPr lang="en-GB" dirty="0">
              <a:latin typeface="Montserrat" panose="00000500000000000000" pitchFamily="2" charset="0"/>
            </a:endParaRPr>
          </a:p>
          <a:p>
            <a:pPr lvl="1"/>
            <a:r>
              <a:rPr lang="en-GB" dirty="0">
                <a:latin typeface="Montserrat" panose="00000500000000000000" pitchFamily="2" charset="0"/>
              </a:rPr>
              <a:t>Configure Windows Agent into </a:t>
            </a:r>
            <a:r>
              <a:rPr lang="en-GB" b="1" dirty="0">
                <a:latin typeface="Montserrat" panose="00000500000000000000" pitchFamily="2" charset="0"/>
              </a:rPr>
              <a:t>Windows Host</a:t>
            </a:r>
          </a:p>
          <a:p>
            <a:pPr lvl="1"/>
            <a:r>
              <a:rPr lang="en-GB" dirty="0">
                <a:latin typeface="Montserrat" panose="00000500000000000000" pitchFamily="2" charset="0"/>
              </a:rPr>
              <a:t>Configure Windows Agent into </a:t>
            </a:r>
            <a:r>
              <a:rPr lang="en-GB" b="1" dirty="0">
                <a:latin typeface="Montserrat" panose="00000500000000000000" pitchFamily="2" charset="0"/>
              </a:rPr>
              <a:t>Linux Host</a:t>
            </a:r>
          </a:p>
          <a:p>
            <a:endParaRPr lang="en-GB" dirty="0">
              <a:latin typeface="Montserrat" panose="00000500000000000000" pitchFamily="2" charset="0"/>
            </a:endParaRPr>
          </a:p>
          <a:p>
            <a:endParaRPr lang="en-GB" dirty="0">
              <a:latin typeface="Montserrat" panose="00000500000000000000" pitchFamily="2" charset="0"/>
            </a:endParaRPr>
          </a:p>
          <a:p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AE0D512-7603-44F8-A5D7-675CA00992CD}"/>
              </a:ext>
            </a:extLst>
          </p:cNvPr>
          <p:cNvSpPr/>
          <p:nvPr/>
        </p:nvSpPr>
        <p:spPr>
          <a:xfrm>
            <a:off x="8656320" y="4968240"/>
            <a:ext cx="995680" cy="1463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Linux</a:t>
            </a:r>
          </a:p>
          <a:p>
            <a:pPr algn="ctr"/>
            <a:r>
              <a:rPr lang="en-US" dirty="0"/>
              <a:t>Host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D01A63-E7A8-4AFF-8084-AB41171E13F6}"/>
              </a:ext>
            </a:extLst>
          </p:cNvPr>
          <p:cNvSpPr/>
          <p:nvPr/>
        </p:nvSpPr>
        <p:spPr>
          <a:xfrm>
            <a:off x="8458200" y="3688080"/>
            <a:ext cx="1391920" cy="53848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Switch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B057D4A-33FC-4170-B6AD-4D581691041B}"/>
              </a:ext>
            </a:extLst>
          </p:cNvPr>
          <p:cNvSpPr/>
          <p:nvPr/>
        </p:nvSpPr>
        <p:spPr>
          <a:xfrm>
            <a:off x="8625840" y="1805940"/>
            <a:ext cx="1036320" cy="9855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Windows</a:t>
            </a:r>
            <a:br>
              <a:rPr lang="en-US" sz="1600" dirty="0"/>
            </a:br>
            <a:r>
              <a:rPr lang="en-US" sz="1600" dirty="0"/>
              <a:t>Host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F02A0A-84B0-4FC8-9BC0-F996EDDE4EC8}"/>
              </a:ext>
            </a:extLst>
          </p:cNvPr>
          <p:cNvSpPr/>
          <p:nvPr/>
        </p:nvSpPr>
        <p:spPr>
          <a:xfrm>
            <a:off x="8290560" y="2743200"/>
            <a:ext cx="1727200" cy="39624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3D22A99-ABF3-42CA-9FC3-F4EA87C5F51A}"/>
              </a:ext>
            </a:extLst>
          </p:cNvPr>
          <p:cNvCxnSpPr>
            <a:stCxn id="7" idx="2"/>
            <a:endCxn id="5" idx="0"/>
          </p:cNvCxnSpPr>
          <p:nvPr/>
        </p:nvCxnSpPr>
        <p:spPr>
          <a:xfrm>
            <a:off x="9154160" y="3139440"/>
            <a:ext cx="0" cy="5486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CF90C0-114C-4274-B29D-CA5E80E9B27F}"/>
              </a:ext>
            </a:extLst>
          </p:cNvPr>
          <p:cNvCxnSpPr>
            <a:cxnSpLocks/>
            <a:stCxn id="4" idx="0"/>
            <a:endCxn id="5" idx="2"/>
          </p:cNvCxnSpPr>
          <p:nvPr/>
        </p:nvCxnSpPr>
        <p:spPr>
          <a:xfrm flipV="1">
            <a:off x="9154160" y="4226560"/>
            <a:ext cx="0" cy="7416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811B5BFF-4042-49F2-9D21-D243B3BF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660" y="660400"/>
            <a:ext cx="7388860" cy="894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Step-by-Step Installation (Cont.)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81254ED-FD1E-47C1-817C-3D3D37EAF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2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BE6A9-19AD-4F4A-905E-CE5DD6E1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26040" y="2509520"/>
            <a:ext cx="1102360" cy="2159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" indent="0" algn="ctr">
              <a:buNone/>
            </a:pPr>
            <a:r>
              <a:rPr lang="en-US" dirty="0"/>
              <a:t>Syslog Server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823920-B247-45DF-8A48-0DED12DC8F33}"/>
              </a:ext>
            </a:extLst>
          </p:cNvPr>
          <p:cNvSpPr/>
          <p:nvPr/>
        </p:nvSpPr>
        <p:spPr>
          <a:xfrm>
            <a:off x="594360" y="2779097"/>
            <a:ext cx="6598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Montserrat" panose="00000500000000000000" pitchFamily="2" charset="0"/>
              </a:rPr>
              <a:t>Step 3: </a:t>
            </a:r>
            <a:r>
              <a:rPr lang="en-GB" dirty="0">
                <a:latin typeface="Montserrat" panose="00000500000000000000" pitchFamily="2" charset="0"/>
              </a:rPr>
              <a:t>Install and Configure </a:t>
            </a:r>
            <a:r>
              <a:rPr lang="en-GB" b="1" dirty="0">
                <a:latin typeface="Montserrat" panose="00000500000000000000" pitchFamily="2" charset="0"/>
              </a:rPr>
              <a:t>Syslog Server</a:t>
            </a:r>
            <a:br>
              <a:rPr lang="en-GB" dirty="0">
                <a:latin typeface="Montserrat" panose="00000500000000000000" pitchFamily="2" charset="0"/>
              </a:rPr>
            </a:br>
            <a:endParaRPr lang="en-GB" dirty="0">
              <a:latin typeface="Montserrat" panose="00000500000000000000" pitchFamily="2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Montserrat" panose="00000500000000000000" pitchFamily="2" charset="0"/>
              </a:rPr>
              <a:t>Configure </a:t>
            </a:r>
            <a:r>
              <a:rPr lang="en-GB" b="1" dirty="0">
                <a:latin typeface="Montserrat" panose="00000500000000000000" pitchFamily="2" charset="0"/>
              </a:rPr>
              <a:t>Linux Server </a:t>
            </a:r>
            <a:r>
              <a:rPr lang="en-GB" dirty="0">
                <a:latin typeface="Montserrat" panose="00000500000000000000" pitchFamily="2" charset="0"/>
              </a:rPr>
              <a:t>as a Syslog Server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>
                <a:latin typeface="Montserrat" panose="00000500000000000000" pitchFamily="2" charset="0"/>
              </a:rPr>
              <a:t>Configure </a:t>
            </a:r>
            <a:r>
              <a:rPr lang="en-GB" dirty="0" err="1">
                <a:latin typeface="Montserrat" panose="00000500000000000000" pitchFamily="2" charset="0"/>
              </a:rPr>
              <a:t>Wazuh</a:t>
            </a:r>
            <a:r>
              <a:rPr lang="en-GB" dirty="0">
                <a:latin typeface="Montserrat" panose="00000500000000000000" pitchFamily="2" charset="0"/>
              </a:rPr>
              <a:t> Agent into this Syslog Server</a:t>
            </a:r>
          </a:p>
          <a:p>
            <a:endParaRPr lang="en-GB" dirty="0">
              <a:latin typeface="Montserrat" panose="00000500000000000000" pitchFamily="2" charset="0"/>
            </a:endParaRPr>
          </a:p>
          <a:p>
            <a:endParaRPr lang="en-GB" dirty="0">
              <a:latin typeface="Montserrat" panose="00000500000000000000" pitchFamily="2" charset="0"/>
            </a:endParaRPr>
          </a:p>
          <a:p>
            <a:endParaRPr lang="en-US" dirty="0"/>
          </a:p>
        </p:txBody>
      </p:sp>
      <p:sp>
        <p:nvSpPr>
          <p:cNvPr id="6" name="Rectangle: Diagonal Corners Snipped 5">
            <a:extLst>
              <a:ext uri="{FF2B5EF4-FFF2-40B4-BE49-F238E27FC236}">
                <a16:creationId xmlns:a16="http://schemas.microsoft.com/office/drawing/2014/main" id="{12D2B32A-5E88-4B6C-A3AE-BE04E1BF59A0}"/>
              </a:ext>
            </a:extLst>
          </p:cNvPr>
          <p:cNvSpPr/>
          <p:nvPr/>
        </p:nvSpPr>
        <p:spPr>
          <a:xfrm>
            <a:off x="7299960" y="3299460"/>
            <a:ext cx="1452880" cy="579120"/>
          </a:xfrm>
          <a:prstGeom prst="snip2Diag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Linux Server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480B343-0053-40F5-8624-9DF4D74C5343}"/>
              </a:ext>
            </a:extLst>
          </p:cNvPr>
          <p:cNvCxnSpPr>
            <a:stCxn id="6" idx="0"/>
          </p:cNvCxnSpPr>
          <p:nvPr/>
        </p:nvCxnSpPr>
        <p:spPr>
          <a:xfrm>
            <a:off x="8752840" y="3589020"/>
            <a:ext cx="146304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>
            <a:extLst>
              <a:ext uri="{FF2B5EF4-FFF2-40B4-BE49-F238E27FC236}">
                <a16:creationId xmlns:a16="http://schemas.microsoft.com/office/drawing/2014/main" id="{9607FE85-6358-492C-9A7F-A73995EEB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0660" y="660400"/>
            <a:ext cx="7388860" cy="89408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/>
              <a:t>Step-by-Step Installation (Cont.)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87E114-B767-4CC9-9183-41F59427E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32A6B-6B8C-4AD5-AB45-9755AC989DC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7487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4178</TotalTime>
  <Words>922</Words>
  <Application>Microsoft Office PowerPoint</Application>
  <PresentationFormat>Widescreen</PresentationFormat>
  <Paragraphs>190</Paragraphs>
  <Slides>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Basis</vt:lpstr>
      <vt:lpstr>PowerPoint Presentation</vt:lpstr>
      <vt:lpstr>SIEM &amp; it’s Capabilities</vt:lpstr>
      <vt:lpstr>Why Wazuh SIEM?</vt:lpstr>
      <vt:lpstr>Integrations</vt:lpstr>
      <vt:lpstr>WAZUH SIEM Deployment</vt:lpstr>
      <vt:lpstr>Preparing for the Installation</vt:lpstr>
      <vt:lpstr>Step-by-Step Installation</vt:lpstr>
      <vt:lpstr>Step-by-Step Installation (Cont.)</vt:lpstr>
      <vt:lpstr>Step-by-Step Installation (Cont.)</vt:lpstr>
      <vt:lpstr>Step-by-Step Installation (Cont.)</vt:lpstr>
      <vt:lpstr>Complete Diagram with Wazuh SIEM</vt:lpstr>
      <vt:lpstr>Data Flow between Wazuh and connected devices.</vt:lpstr>
      <vt:lpstr>Wazuh SIEM Demo</vt:lpstr>
      <vt:lpstr>Agents overview</vt:lpstr>
      <vt:lpstr>Security Events Monitoring  (Failed Login Attempts)</vt:lpstr>
      <vt:lpstr>Security Events Monitoring  (Successful  Login Attempts)</vt:lpstr>
      <vt:lpstr>File Integrity Monitoring Dashboard</vt:lpstr>
      <vt:lpstr>VirusTotal Integration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WAZUH</dc:title>
  <dc:creator>Rashedul Hasan</dc:creator>
  <cp:lastModifiedBy>Md. Rashedul Hasan</cp:lastModifiedBy>
  <cp:revision>399</cp:revision>
  <dcterms:created xsi:type="dcterms:W3CDTF">2023-06-09T04:57:27Z</dcterms:created>
  <dcterms:modified xsi:type="dcterms:W3CDTF">2024-03-15T06:57:08Z</dcterms:modified>
</cp:coreProperties>
</file>